
<file path=[Content_Types].xml><?xml version="1.0" encoding="utf-8"?>
<Types xmlns="http://schemas.openxmlformats.org/package/2006/content-types">
  <Override PartName="/ppt/slideLayouts/slideLayout8.xml" ContentType="application/vnd.openxmlformats-officedocument.presentationml.slideLayout+xml"/>
  <Override PartName="/ppt/notesSlides/notesSlide2.xml" ContentType="application/vnd.openxmlformats-officedocument.presentationml.notesSlide+xml"/>
  <Override PartName="/ppt/notesSlides/notesSlide14.xml" ContentType="application/vnd.openxmlformats-officedocument.presentationml.notesSlide+xml"/>
  <Override PartName="/ppt/slides/slide22.xml" ContentType="application/vnd.openxmlformats-officedocument.presentationml.slide+xml"/>
  <Override PartName="/ppt/slides/slide28.xml" ContentType="application/vnd.openxmlformats-officedocument.presentationml.slide+xml"/>
  <Override PartName="/ppt/theme/theme2.xml" ContentType="application/vnd.openxmlformats-officedocument.theme+xml"/>
  <Override PartName="/ppt/slides/slide2.xml" ContentType="application/vnd.openxmlformats-officedocument.presentationml.slide+xml"/>
  <Override PartName="/ppt/notesSlides/notesSlide11.xml" ContentType="application/vnd.openxmlformats-officedocument.presentationml.notesSlide+xml"/>
  <Override PartName="/ppt/slides/slide30.xml" ContentType="application/vnd.openxmlformats-officedocument.presentationml.slide+xml"/>
  <Override PartName="/ppt/notesSlides/notesSlide9.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xml" ContentType="application/vnd.openxmlformats-officedocument.presentationml.slide+xml"/>
  <Override PartName="/ppt/theme/theme3.xml" ContentType="application/vnd.openxmlformats-officedocument.theme+xml"/>
  <Override PartName="/ppt/notesSlides/notesSlide16.xml" ContentType="application/vnd.openxmlformats-officedocument.presentationml.notesSlide+xml"/>
  <Override PartName="/ppt/slideLayouts/slideLayout3.xml" ContentType="application/vnd.openxmlformats-officedocument.presentationml.slideLayout+xml"/>
  <Override PartName="/ppt/slides/slide21.xml" ContentType="application/vnd.openxmlformats-officedocument.presentationml.slide+xml"/>
  <Override PartName="/ppt/slideLayouts/slideLayout5.xml" ContentType="application/vnd.openxmlformats-officedocument.presentationml.slideLayout+xml"/>
  <Override PartName="/ppt/slides/slide23.xml" ContentType="application/vnd.openxmlformats-officedocument.presentationml.slid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3.xml" ContentType="application/vnd.openxmlformats-officedocument.presentationml.notesSlide+xml"/>
  <Override PartName="/ppt/notesMasters/notesMaster1.xml" ContentType="application/vnd.openxmlformats-officedocument.presentationml.notesMaster+xml"/>
  <Override PartName="/ppt/slides/slide1.xml" ContentType="application/vnd.openxmlformats-officedocument.presentationml.slide+xml"/>
  <Override PartName="/ppt/tableStyles.xml" ContentType="application/vnd.openxmlformats-officedocument.presentationml.tableStyles+xml"/>
  <Default Extension="xml" ContentType="application/xml"/>
  <Override PartName="/customXml/itemProps3.xml" ContentType="application/vnd.openxmlformats-officedocument.customXmlProperties+xml"/>
  <Override PartName="/ppt/slides/slide7.xml" ContentType="application/vnd.openxmlformats-officedocument.presentationml.slide+xml"/>
  <Override PartName="/ppt/slideMasters/slideMaster1.xml" ContentType="application/vnd.openxmlformats-officedocument.presentationml.slideMaster+xml"/>
  <Override PartName="/ppt/slides/slide26.xml" ContentType="application/vnd.openxmlformats-officedocument.presentationml.slide+xml"/>
  <Override PartName="/ppt/viewProps.xml" ContentType="application/vnd.openxmlformats-officedocument.presentationml.viewProps+xml"/>
  <Override PartName="/ppt/notesSlides/notesSlide7.xml" ContentType="application/vnd.openxmlformats-officedocument.presentationml.notesSlide+xml"/>
  <Override PartName="/customXml/itemProps2.xml" ContentType="application/vnd.openxmlformats-officedocument.customXmlProperties+xml"/>
  <Override PartName="/ppt/slides/slide25.xml" ContentType="application/vnd.openxmlformats-officedocument.presentationml.slide+xml"/>
  <Override PartName="/ppt/notesSlides/notesSlide4.xml" ContentType="application/vnd.openxmlformats-officedocument.presentationml.notesSlide+xml"/>
  <Override PartName="/ppt/notesSlides/notesSlide15.xml" ContentType="application/vnd.openxmlformats-officedocument.presentationml.notesSlide+xml"/>
  <Default Extension="wmf" ContentType="image/x-wmf"/>
  <Override PartName="/ppt/notesSlides/notesSlide19.xml" ContentType="application/vnd.openxmlformats-officedocument.presentationml.notesSlide+xml"/>
  <Override PartName="/ppt/handoutMasters/handoutMaster1.xml" ContentType="application/vnd.openxmlformats-officedocument.presentationml.handoutMaster+xml"/>
  <Override PartName="/ppt/slides/slide13.xml" ContentType="application/vnd.openxmlformats-officedocument.presentationml.slide+xml"/>
  <Override PartName="/ppt/slides/slide14.xml" ContentType="application/vnd.openxmlformats-officedocument.presentationml.slide+xml"/>
  <Override PartName="/ppt/notesSlides/notesSlide17.xml" ContentType="application/vnd.openxmlformats-officedocument.presentationml.notesSlide+xml"/>
  <Override PartName="/docProps/custom.xml" ContentType="application/vnd.openxmlformats-officedocument.custom-properties+xml"/>
  <Override PartName="/ppt/slides/slide34.xml" ContentType="application/vnd.openxmlformats-officedocument.presentationml.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slides/slide20.xml" ContentType="application/vnd.openxmlformats-officedocument.presentationml.slide+xml"/>
  <Override PartName="/ppt/slides/slide17.xml" ContentType="application/vnd.openxmlformats-officedocument.presentationml.slide+xml"/>
  <Override PartName="/ppt/slideLayouts/slideLayout4.xml" ContentType="application/vnd.openxmlformats-officedocument.presentationml.slideLayout+xml"/>
  <Override PartName="/ppt/notesSlides/notesSlide5.xml" ContentType="application/vnd.openxmlformats-officedocument.presentationml.notesSlide+xml"/>
  <Override PartName="/ppt/slideLayouts/slideLayout2.xml" ContentType="application/vnd.openxmlformats-officedocument.presentationml.slideLayout+xml"/>
  <Override PartName="/ppt/notesSlides/notesSlide13.xml" ContentType="application/vnd.openxmlformats-officedocument.presentationml.notesSlide+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theme/theme1.xml" ContentType="application/vnd.openxmlformats-officedocument.theme+xml"/>
  <Override PartName="/ppt/slideLayouts/slideLayout6.xml" ContentType="application/vnd.openxmlformats-officedocument.presentationml.slideLayout+xml"/>
  <Override PartName="/customXml/itemProps1.xml" ContentType="application/vnd.openxmlformats-officedocument.customXmlProperties+xml"/>
  <Override PartName="/ppt/presentation.xml" ContentType="application/vnd.openxmlformats-officedocument.presentationml.presentation.main+xml"/>
  <Override PartName="/ppt/slides/slide5.xml" ContentType="application/vnd.openxmlformats-officedocument.presentationml.slide+xml"/>
  <Override PartName="/ppt/slides/slide10.xml" ContentType="application/vnd.openxmlformats-officedocument.presentationml.slide+xml"/>
  <Override PartName="/ppt/slideLayouts/slideLayout7.xml" ContentType="application/vnd.openxmlformats-officedocument.presentationml.slideLayout+xml"/>
  <Override PartName="/ppt/slides/slide33.xml" ContentType="application/vnd.openxmlformats-officedocument.presentationml.slide+xml"/>
  <Override PartName="/ppt/presProps.xml" ContentType="application/vnd.openxmlformats-officedocument.presentationml.presProps+xml"/>
  <Default Extension="jpeg" ContentType="image/jpeg"/>
  <Override PartName="/ppt/notesSlides/notesSlide18.xml" ContentType="application/vnd.openxmlformats-officedocument.presentationml.notesSlide+xml"/>
  <Override PartName="/ppt/commentAuthors.xml" ContentType="application/vnd.openxmlformats-officedocument.presentationml.commentAuthors+xml"/>
  <Override PartName="/ppt/slides/slide3.xml" ContentType="application/vnd.openxmlformats-officedocument.presentationml.slide+xml"/>
  <Override PartName="/ppt/slides/slide4.xml" ContentType="application/vnd.openxmlformats-officedocument.presentationml.slide+xml"/>
  <Default Extension="png" ContentType="image/png"/>
  <Override PartName="/ppt/slides/slide27.xml" ContentType="application/vnd.openxmlformats-officedocument.presentationml.slide+xml"/>
  <Override PartName="/ppt/slideLayouts/slideLayout11.xml" ContentType="application/vnd.openxmlformats-officedocument.presentationml.slideLayout+xml"/>
  <Override PartName="/ppt/notesSlides/notesSlide8.xml" ContentType="application/vnd.openxmlformats-officedocument.presentationml.notesSlide+xml"/>
  <Override PartName="/docProps/core.xml" ContentType="application/vnd.openxmlformats-package.core-properties+xml"/>
  <Override PartName="/ppt/slides/slide8.xml" ContentType="application/vnd.openxmlformats-officedocument.presentationml.slide+xml"/>
  <Override PartName="/ppt/slides/slide31.xml" ContentType="application/vnd.openxmlformats-officedocument.presentationml.slide+xml"/>
  <Override PartName="/ppt/slides/slide15.xml" ContentType="application/vnd.openxmlformats-officedocument.presentationml.slide+xml"/>
  <Default Extension="bin" ContentType="application/vnd.openxmlformats-officedocument.presentationml.printerSettings"/>
  <Override PartName="/ppt/notesSlides/notesSlide10.xml" ContentType="application/vnd.openxmlformats-officedocument.presentationml.notesSlide+xml"/>
  <Default Extension="rels" ContentType="application/vnd.openxmlformats-package.relationships+xml"/>
  <Override PartName="/ppt/slides/slide9.xml" ContentType="application/vnd.openxmlformats-officedocument.presentationml.slide+xml"/>
  <Override PartName="/ppt/slides/slide24.xml" ContentType="application/vnd.openxmlformats-officedocument.presentationml.slide+xml"/>
  <Override PartName="/ppt/slides/slide32.xml" ContentType="application/vnd.openxmlformats-officedocument.presentationml.slide+xml"/>
  <Override PartName="/ppt/slides/slide6.xml" ContentType="application/vnd.openxmlformats-officedocument.presentationml.slide+xml"/>
  <Override PartName="/ppt/slides/slide16.xml" ContentType="application/vnd.openxmlformats-officedocument.presentationml.slide+xml"/>
  <Default Extension="gif" ContentType="image/gif"/>
  <Override PartName="/ppt/notesSlides/notesSlide20.xml" ContentType="application/vnd.openxmlformats-officedocument.presentationml.notesSlide+xml"/>
  <Override PartName="/ppt/slides/slide12.xml" ContentType="application/vnd.openxmlformats-officedocument.presentationml.slide+xml"/>
  <Override PartName="/ppt/slides/slide19.xml" ContentType="application/vnd.openxmlformats-officedocument.presentationml.slide+xml"/>
  <Override PartName="/ppt/slides/slide29.xml" ContentType="application/vnd.openxmlformats-officedocument.presentationml.slide+xml"/>
</Types>
</file>

<file path=_rels/.rels><?xml version="1.0" encoding="UTF-8" standalone="yes"?>
<Relationships xmlns="http://schemas.openxmlformats.org/package/2006/relationships"><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bookmarkIdSeed="2">
  <p:sldMasterIdLst>
    <p:sldMasterId id="2147483649" r:id="rId4"/>
  </p:sldMasterIdLst>
  <p:notesMasterIdLst>
    <p:notesMasterId r:id="rId39"/>
  </p:notesMasterIdLst>
  <p:handoutMasterIdLst>
    <p:handoutMasterId r:id="rId40"/>
  </p:handoutMasterIdLst>
  <p:sldIdLst>
    <p:sldId id="269" r:id="rId5"/>
    <p:sldId id="394" r:id="rId6"/>
    <p:sldId id="388" r:id="rId7"/>
    <p:sldId id="421" r:id="rId8"/>
    <p:sldId id="397" r:id="rId9"/>
    <p:sldId id="410" r:id="rId10"/>
    <p:sldId id="417" r:id="rId11"/>
    <p:sldId id="412" r:id="rId12"/>
    <p:sldId id="407" r:id="rId13"/>
    <p:sldId id="409" r:id="rId14"/>
    <p:sldId id="418" r:id="rId15"/>
    <p:sldId id="352" r:id="rId16"/>
    <p:sldId id="396" r:id="rId17"/>
    <p:sldId id="398" r:id="rId18"/>
    <p:sldId id="401" r:id="rId19"/>
    <p:sldId id="404" r:id="rId20"/>
    <p:sldId id="420" r:id="rId21"/>
    <p:sldId id="419" r:id="rId22"/>
    <p:sldId id="403" r:id="rId23"/>
    <p:sldId id="376" r:id="rId24"/>
    <p:sldId id="400" r:id="rId25"/>
    <p:sldId id="406" r:id="rId26"/>
    <p:sldId id="405" r:id="rId27"/>
    <p:sldId id="402" r:id="rId28"/>
    <p:sldId id="416" r:id="rId29"/>
    <p:sldId id="415" r:id="rId30"/>
    <p:sldId id="385" r:id="rId31"/>
    <p:sldId id="324" r:id="rId32"/>
    <p:sldId id="390" r:id="rId33"/>
    <p:sldId id="391" r:id="rId34"/>
    <p:sldId id="392" r:id="rId35"/>
    <p:sldId id="411" r:id="rId36"/>
    <p:sldId id="413" r:id="rId37"/>
    <p:sldId id="414" r:id="rId38"/>
  </p:sldIdLst>
  <p:sldSz cx="9144000" cy="6858000" type="screen4x3"/>
  <p:notesSz cx="6858000" cy="9144000"/>
  <p:defaultTextStyle>
    <a:defPPr>
      <a:defRPr lang="en-US"/>
    </a:defPPr>
    <a:lvl1pPr algn="l"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sz="1400" kern="1200">
        <a:solidFill>
          <a:schemeClr val="tx1"/>
        </a:solidFill>
        <a:latin typeface="Arial" charset="0"/>
        <a:ea typeface="+mn-ea"/>
        <a:cs typeface="+mn-cs"/>
      </a:defRPr>
    </a:lvl2pPr>
    <a:lvl3pPr marL="914400" algn="l" rtl="0" fontAlgn="base">
      <a:spcBef>
        <a:spcPct val="0"/>
      </a:spcBef>
      <a:spcAft>
        <a:spcPct val="0"/>
      </a:spcAft>
      <a:defRPr sz="1400" kern="1200">
        <a:solidFill>
          <a:schemeClr val="tx1"/>
        </a:solidFill>
        <a:latin typeface="Arial" charset="0"/>
        <a:ea typeface="+mn-ea"/>
        <a:cs typeface="+mn-cs"/>
      </a:defRPr>
    </a:lvl3pPr>
    <a:lvl4pPr marL="1371600" algn="l" rtl="0" fontAlgn="base">
      <a:spcBef>
        <a:spcPct val="0"/>
      </a:spcBef>
      <a:spcAft>
        <a:spcPct val="0"/>
      </a:spcAft>
      <a:defRPr sz="1400" kern="1200">
        <a:solidFill>
          <a:schemeClr val="tx1"/>
        </a:solidFill>
        <a:latin typeface="Arial" charset="0"/>
        <a:ea typeface="+mn-ea"/>
        <a:cs typeface="+mn-cs"/>
      </a:defRPr>
    </a:lvl4pPr>
    <a:lvl5pPr marL="1828800" algn="l" rtl="0" fontAlgn="base">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Author id="0" name="Mark Theurer" initials="" lastIdx="0" clrIdx="0"/>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prnWhat="notes"/>
  <p:clrMru>
    <a:srgbClr val="E5D7BD"/>
    <a:srgbClr val="E5E2C2"/>
    <a:srgbClr val="CEBF80"/>
    <a:srgbClr val="B07305"/>
    <a:srgbClr val="FFCC99"/>
    <a:srgbClr val="FFFFCC"/>
    <a:srgbClr val="CCFFFF"/>
    <a:srgbClr val="EBD2FE"/>
    <a:srgbClr val="BAF3FE"/>
    <a:srgbClr val="8FB4FF"/>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vertBarState="maximized">
    <p:restoredLeft sz="16651" autoAdjust="0"/>
    <p:restoredTop sz="84581" autoAdjust="0"/>
  </p:normalViewPr>
  <p:slideViewPr>
    <p:cSldViewPr snapToGrid="0">
      <p:cViewPr>
        <p:scale>
          <a:sx n="100" d="100"/>
          <a:sy n="100" d="100"/>
        </p:scale>
        <p:origin x="-512"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74" d="100"/>
          <a:sy n="74" d="100"/>
        </p:scale>
        <p:origin x="-2748" y="-84"/>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35" Type="http://schemas.openxmlformats.org/officeDocument/2006/relationships/slide" Target="slides/slide31.xml"/><Relationship Id="rId31" Type="http://schemas.openxmlformats.org/officeDocument/2006/relationships/slide" Target="slides/slide27.xml"/><Relationship Id="rId34" Type="http://schemas.openxmlformats.org/officeDocument/2006/relationships/slide" Target="slides/slide30.xml"/><Relationship Id="rId39" Type="http://schemas.openxmlformats.org/officeDocument/2006/relationships/notesMaster" Target="notesMasters/notesMaster1.xml"/><Relationship Id="rId40" Type="http://schemas.openxmlformats.org/officeDocument/2006/relationships/handoutMaster" Target="handoutMasters/handoutMaster1.xml"/><Relationship Id="rId7" Type="http://schemas.openxmlformats.org/officeDocument/2006/relationships/slide" Target="slides/slide3.xml"/><Relationship Id="rId36" Type="http://schemas.openxmlformats.org/officeDocument/2006/relationships/slide" Target="slides/slide32.xml"/><Relationship Id="rId43" Type="http://schemas.openxmlformats.org/officeDocument/2006/relationships/presProps" Target="presProps.xml"/><Relationship Id="rId1" Type="http://schemas.openxmlformats.org/officeDocument/2006/relationships/customXml" Target="../customXml/item1.xml"/><Relationship Id="rId24" Type="http://schemas.openxmlformats.org/officeDocument/2006/relationships/slide" Target="slides/slide20.xml"/><Relationship Id="rId25" Type="http://schemas.openxmlformats.org/officeDocument/2006/relationships/slide" Target="slides/slide21.xml"/><Relationship Id="rId8" Type="http://schemas.openxmlformats.org/officeDocument/2006/relationships/slide" Target="slides/slide4.xml"/><Relationship Id="rId13" Type="http://schemas.openxmlformats.org/officeDocument/2006/relationships/slide" Target="slides/slide9.xml"/><Relationship Id="rId10" Type="http://schemas.openxmlformats.org/officeDocument/2006/relationships/slide" Target="slides/slide6.xml"/><Relationship Id="rId32" Type="http://schemas.openxmlformats.org/officeDocument/2006/relationships/slide" Target="slides/slide28.xml"/><Relationship Id="rId37" Type="http://schemas.openxmlformats.org/officeDocument/2006/relationships/slide" Target="slides/slide33.xml"/><Relationship Id="rId12" Type="http://schemas.openxmlformats.org/officeDocument/2006/relationships/slide" Target="slides/slide8.xml"/><Relationship Id="rId17" Type="http://schemas.openxmlformats.org/officeDocument/2006/relationships/slide" Target="slides/slide13.xml"/><Relationship Id="rId9" Type="http://schemas.openxmlformats.org/officeDocument/2006/relationships/slide" Target="slides/slide5.xml"/><Relationship Id="rId18" Type="http://schemas.openxmlformats.org/officeDocument/2006/relationships/slide" Target="slides/slide14.xml"/><Relationship Id="rId3" Type="http://schemas.openxmlformats.org/officeDocument/2006/relationships/customXml" Target="../customXml/item3.xml"/><Relationship Id="rId27" Type="http://schemas.openxmlformats.org/officeDocument/2006/relationships/slide" Target="slides/slide23.xml"/><Relationship Id="rId14" Type="http://schemas.openxmlformats.org/officeDocument/2006/relationships/slide" Target="slides/slide10.xml"/><Relationship Id="rId23" Type="http://schemas.openxmlformats.org/officeDocument/2006/relationships/slide" Target="slides/slide19.xml"/><Relationship Id="rId4" Type="http://schemas.openxmlformats.org/officeDocument/2006/relationships/slideMaster" Target="slideMasters/slideMaster1.xml"/><Relationship Id="rId28" Type="http://schemas.openxmlformats.org/officeDocument/2006/relationships/slide" Target="slides/slide24.xml"/><Relationship Id="rId45" Type="http://schemas.openxmlformats.org/officeDocument/2006/relationships/theme" Target="theme/theme1.xml"/><Relationship Id="rId26" Type="http://schemas.openxmlformats.org/officeDocument/2006/relationships/slide" Target="slides/slide22.xml"/><Relationship Id="rId30" Type="http://schemas.openxmlformats.org/officeDocument/2006/relationships/slide" Target="slides/slide26.xml"/><Relationship Id="rId11" Type="http://schemas.openxmlformats.org/officeDocument/2006/relationships/slide" Target="slides/slide7.xml"/><Relationship Id="rId42" Type="http://schemas.openxmlformats.org/officeDocument/2006/relationships/commentAuthors" Target="commentAuthors.xml"/><Relationship Id="rId29" Type="http://schemas.openxmlformats.org/officeDocument/2006/relationships/slide" Target="slides/slide25.xml"/><Relationship Id="rId6" Type="http://schemas.openxmlformats.org/officeDocument/2006/relationships/slide" Target="slides/slide2.xml"/><Relationship Id="rId16" Type="http://schemas.openxmlformats.org/officeDocument/2006/relationships/slide" Target="slides/slide12.xml"/><Relationship Id="rId33" Type="http://schemas.openxmlformats.org/officeDocument/2006/relationships/slide" Target="slides/slide29.xml"/><Relationship Id="rId44" Type="http://schemas.openxmlformats.org/officeDocument/2006/relationships/viewProps" Target="viewProps.xml"/><Relationship Id="rId41" Type="http://schemas.openxmlformats.org/officeDocument/2006/relationships/printerSettings" Target="printerSettings/printerSettings1.bin"/><Relationship Id="rId5" Type="http://schemas.openxmlformats.org/officeDocument/2006/relationships/slide" Target="slides/slide1.xml"/><Relationship Id="rId15" Type="http://schemas.openxmlformats.org/officeDocument/2006/relationships/slide" Target="slides/slide11.xml"/><Relationship Id="rId19" Type="http://schemas.openxmlformats.org/officeDocument/2006/relationships/slide" Target="slides/slide1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 Type="http://schemas.openxmlformats.org/officeDocument/2006/relationships/customXml" Target="../customXml/item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BEA12E4-F8D8-494A-8437-0B9A596D7ABD}" type="datetimeFigureOut">
              <a:rPr lang="en-US" smtClean="0"/>
              <a:pPr/>
              <a:t>10/22/10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137C12E-C0AD-4CC1-B682-A383EB4FF992}"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4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C732B84B-37EA-4745-BB41-FB5E1459F753}"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CBD16A-EC3C-4718-AAA7-BC80899A6323}" type="slidenum">
              <a:rPr lang="en-US"/>
              <a:pPr/>
              <a:t>1</a:t>
            </a:fld>
            <a:endParaRPr lang="en-US" dirty="0"/>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MedCafe</a:t>
            </a:r>
            <a:r>
              <a:rPr lang="en-US" baseline="0" dirty="0" smtClean="0"/>
              <a:t> Architecture, Separation of Data from Display, and a brief overview of how to add a new component simply</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a:t>
            </a:r>
            <a:r>
              <a:rPr lang="en-US" baseline="0" dirty="0" smtClean="0"/>
              <a:t> shows the architecture of the framework that we have built.</a:t>
            </a:r>
          </a:p>
          <a:p>
            <a:r>
              <a:rPr lang="en-US" baseline="0" dirty="0" smtClean="0"/>
              <a:t>We have two distinct pieces that make up the </a:t>
            </a:r>
            <a:r>
              <a:rPr lang="en-US" baseline="0" dirty="0" err="1" smtClean="0"/>
              <a:t>medcafe</a:t>
            </a:r>
            <a:r>
              <a:rPr lang="en-US" baseline="0" dirty="0" smtClean="0"/>
              <a:t> </a:t>
            </a:r>
            <a:r>
              <a:rPr lang="en-US" baseline="0" dirty="0" err="1" smtClean="0"/>
              <a:t>composable</a:t>
            </a:r>
            <a:r>
              <a:rPr lang="en-US" baseline="0" dirty="0" smtClean="0"/>
              <a:t> framework.</a:t>
            </a:r>
            <a:endParaRPr lang="en-US" baseline="0" smtClean="0"/>
          </a:p>
          <a:p>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a:t>
            </a:r>
            <a:r>
              <a:rPr lang="en-US" baseline="0" dirty="0" smtClean="0"/>
              <a:t> did we do, Wish list from our SME, the project </a:t>
            </a:r>
            <a:r>
              <a:rPr lang="en-US" baseline="0" dirty="0" err="1" smtClean="0"/>
              <a:t>n</a:t>
            </a:r>
            <a:r>
              <a:rPr lang="en-US" baseline="0" dirty="0" smtClean="0"/>
              <a:t>=milestones, the components we developed and future plans</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18</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Enforceable Specification of Policy:  Peter </a:t>
            </a:r>
            <a:r>
              <a:rPr lang="en-US" dirty="0" err="1" smtClean="0"/>
              <a:t>Mork</a:t>
            </a:r>
            <a:endParaRPr lang="en-US" dirty="0" smtClean="0"/>
          </a:p>
          <a:p>
            <a:r>
              <a:rPr lang="en-US" dirty="0" smtClean="0"/>
              <a:t>Data Reuse Agreements: Jean Stanford</a:t>
            </a:r>
          </a:p>
          <a:p>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23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SMART: creating a “medical apps store” based on the </a:t>
            </a:r>
            <a:r>
              <a:rPr lang="en-US" dirty="0" err="1" smtClean="0"/>
              <a:t>iPhone</a:t>
            </a:r>
            <a:r>
              <a:rPr lang="en-US" dirty="0" smtClean="0"/>
              <a:t>/iPad model of substitutable applications running on a device or platform.</a:t>
            </a:r>
          </a:p>
          <a:p>
            <a:r>
              <a:rPr lang="en-US" dirty="0" smtClean="0"/>
              <a:t>The approach could impact both the EHR industry and the federal regulatory and standards process, possibly within a relatively short period, i.e., 1-3 years, so we think it merits your attention.</a:t>
            </a:r>
          </a:p>
          <a:p>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24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Framework</a:t>
            </a:r>
            <a:r>
              <a:rPr lang="en-US" baseline="0" dirty="0" smtClean="0"/>
              <a:t> overview:</a:t>
            </a:r>
          </a:p>
          <a:p>
            <a:r>
              <a:rPr lang="en-US" baseline="0" dirty="0" smtClean="0"/>
              <a:t>5 major panes, North, South, etc,..</a:t>
            </a:r>
          </a:p>
          <a:p>
            <a:r>
              <a:rPr lang="en-US" baseline="0" dirty="0" smtClean="0"/>
              <a:t>Can hide, show each pane.</a:t>
            </a:r>
          </a:p>
          <a:p>
            <a:r>
              <a:rPr lang="en-US" baseline="0" dirty="0" smtClean="0"/>
              <a:t>Each pane can have multiple objects within it, such as tabs, widgets, </a:t>
            </a:r>
            <a:r>
              <a:rPr lang="en-US" baseline="0" dirty="0" err="1" smtClean="0"/>
              <a:t>sliders,treeviews</a:t>
            </a:r>
            <a:r>
              <a:rPr lang="en-US" baseline="0" dirty="0" smtClean="0"/>
              <a:t> etc,..</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27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28</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AA6D702-9C04-4FCE-B2A7-B7112C743EDB}" type="slidenum">
              <a:rPr lang="en-US" smtClean="0"/>
              <a:pPr/>
              <a:t>29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732B84B-37EA-4745-BB41-FB5E1459F753}" type="slidenum">
              <a:rPr lang="en-US" smtClean="0"/>
              <a:pPr/>
              <a:t>30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have been actively collaborating</a:t>
            </a:r>
            <a:r>
              <a:rPr lang="en-US" baseline="0" dirty="0" smtClean="0"/>
              <a:t> with both Andy </a:t>
            </a:r>
            <a:r>
              <a:rPr lang="en-US" baseline="0" dirty="0" err="1" smtClean="0"/>
              <a:t>Gregorowicz</a:t>
            </a:r>
            <a:r>
              <a:rPr lang="en-US" baseline="0" dirty="0" smtClean="0"/>
              <a:t> for </a:t>
            </a:r>
            <a:r>
              <a:rPr lang="en-US" baseline="0" dirty="0" err="1" smtClean="0"/>
              <a:t>hData</a:t>
            </a:r>
            <a:r>
              <a:rPr lang="en-US" baseline="0" dirty="0" smtClean="0"/>
              <a:t>.</a:t>
            </a:r>
          </a:p>
          <a:p>
            <a:r>
              <a:rPr lang="en-US" baseline="0" dirty="0" smtClean="0"/>
              <a:t>And Cheryl Clark. Who have supplied us with </a:t>
            </a:r>
            <a:r>
              <a:rPr lang="en-US" baseline="0" dirty="0" err="1" smtClean="0"/>
              <a:t>pdfs</a:t>
            </a:r>
            <a:r>
              <a:rPr lang="en-US" baseline="0" dirty="0" smtClean="0"/>
              <a:t> of </a:t>
            </a:r>
            <a:r>
              <a:rPr lang="en-US" baseline="0" dirty="0" err="1" smtClean="0"/>
              <a:t>discahrge</a:t>
            </a:r>
            <a:r>
              <a:rPr lang="en-US" baseline="0" dirty="0" smtClean="0"/>
              <a:t> papers.</a:t>
            </a:r>
          </a:p>
          <a:p>
            <a:r>
              <a:rPr lang="en-US" baseline="0" dirty="0" smtClean="0"/>
              <a:t>Are not yet ready to engage with </a:t>
            </a:r>
            <a:r>
              <a:rPr lang="en-US" baseline="0" dirty="0" err="1" smtClean="0"/>
              <a:t>Qian</a:t>
            </a:r>
            <a:r>
              <a:rPr lang="en-US" baseline="0" dirty="0" smtClean="0"/>
              <a:t> </a:t>
            </a:r>
            <a:r>
              <a:rPr lang="en-US" baseline="0" dirty="0" err="1" smtClean="0"/>
              <a:t>fpr</a:t>
            </a:r>
            <a:r>
              <a:rPr lang="en-US" baseline="0" dirty="0" smtClean="0"/>
              <a:t> Speech to text facility. Expect that this will happen 2</a:t>
            </a:r>
            <a:r>
              <a:rPr lang="en-US" baseline="30000" dirty="0" smtClean="0"/>
              <a:t>nd</a:t>
            </a:r>
            <a:r>
              <a:rPr lang="en-US" baseline="0" dirty="0" smtClean="0"/>
              <a:t> to 3</a:t>
            </a:r>
            <a:r>
              <a:rPr lang="en-US" baseline="30000" dirty="0" smtClean="0"/>
              <a:t>rd</a:t>
            </a:r>
            <a:r>
              <a:rPr lang="en-US" baseline="0" dirty="0" smtClean="0"/>
              <a:t> quarter. </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31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Andy </a:t>
            </a:r>
            <a:r>
              <a:rPr lang="en-US" dirty="0" err="1" smtClean="0"/>
              <a:t>Gregorwitz</a:t>
            </a:r>
            <a:r>
              <a:rPr lang="en-US" dirty="0" smtClean="0"/>
              <a:t>: </a:t>
            </a:r>
            <a:r>
              <a:rPr lang="en-US" dirty="0" err="1" smtClean="0"/>
              <a:t>hData</a:t>
            </a:r>
            <a:endParaRPr lang="en-US" dirty="0" smtClean="0"/>
          </a:p>
          <a:p>
            <a:r>
              <a:rPr lang="en-US" dirty="0" smtClean="0"/>
              <a:t>Cheryl</a:t>
            </a:r>
            <a:r>
              <a:rPr lang="en-US" baseline="0" dirty="0" smtClean="0"/>
              <a:t> Clark: Medical Fact Extraction</a:t>
            </a:r>
          </a:p>
          <a:p>
            <a:r>
              <a:rPr lang="en-US" baseline="0" dirty="0" smtClean="0"/>
              <a:t>David Harris: Categorization of discharge summaries </a:t>
            </a:r>
            <a:r>
              <a:rPr lang="en-US" baseline="0" dirty="0" err="1" smtClean="0"/>
              <a:t>PDFs</a:t>
            </a:r>
            <a:endParaRPr lang="en-US" baseline="0" dirty="0" smtClean="0"/>
          </a:p>
          <a:p>
            <a:r>
              <a:rPr lang="en-US" dirty="0" smtClean="0">
                <a:solidFill>
                  <a:srgbClr val="000000"/>
                </a:solidFill>
              </a:rPr>
              <a:t>Christian Donahue</a:t>
            </a:r>
            <a:r>
              <a:rPr lang="en-US" baseline="0" dirty="0" smtClean="0">
                <a:solidFill>
                  <a:srgbClr val="000000"/>
                </a:solidFill>
              </a:rPr>
              <a:t> M.D.: </a:t>
            </a:r>
          </a:p>
          <a:p>
            <a:r>
              <a:rPr lang="en-US" baseline="0" dirty="0" smtClean="0">
                <a:solidFill>
                  <a:srgbClr val="000000"/>
                </a:solidFill>
              </a:rPr>
              <a:t>	</a:t>
            </a:r>
            <a:r>
              <a:rPr lang="en-US" dirty="0" smtClean="0">
                <a:solidFill>
                  <a:srgbClr val="000000"/>
                </a:solidFill>
              </a:rPr>
              <a:t>National Primary Care Redesign Workgroup </a:t>
            </a:r>
          </a:p>
          <a:p>
            <a:pPr lvl="2"/>
            <a:r>
              <a:rPr lang="en-US" dirty="0" smtClean="0">
                <a:solidFill>
                  <a:srgbClr val="000000"/>
                </a:solidFill>
              </a:rPr>
              <a:t>Durham VA Systems Redesign Steering Committee </a:t>
            </a:r>
          </a:p>
          <a:p>
            <a:pPr lvl="2"/>
            <a:r>
              <a:rPr lang="en-US" dirty="0" smtClean="0">
                <a:solidFill>
                  <a:srgbClr val="000000"/>
                </a:solidFill>
              </a:rPr>
              <a:t>Durham VA Primary Care Redesign Committee </a:t>
            </a:r>
          </a:p>
          <a:p>
            <a:r>
              <a:rPr lang="en-US" sz="1200" kern="1200" dirty="0" smtClean="0">
                <a:solidFill>
                  <a:schemeClr val="tx1"/>
                </a:solidFill>
                <a:latin typeface="Arial" charset="0"/>
                <a:ea typeface="+mn-ea"/>
                <a:cs typeface="+mn-cs"/>
              </a:rPr>
              <a:t>Dr. Donohue is currently a physician (since 2007) at the Department of Veterans Affairs, working at the Raleigh Clinic.</a:t>
            </a:r>
            <a:r>
              <a:rPr lang="en-US" sz="1200" kern="1200" baseline="0" dirty="0" smtClean="0">
                <a:solidFill>
                  <a:schemeClr val="tx1"/>
                </a:solidFill>
                <a:latin typeface="Arial" charset="0"/>
                <a:ea typeface="+mn-ea"/>
                <a:cs typeface="+mn-cs"/>
              </a:rPr>
              <a:t> </a:t>
            </a:r>
            <a:endParaRPr lang="en-US" dirty="0" smtClean="0">
              <a:solidFill>
                <a:srgbClr val="000000"/>
              </a:solidFill>
            </a:endParaRPr>
          </a:p>
          <a:p>
            <a:r>
              <a:rPr lang="en-US" dirty="0" smtClean="0">
                <a:solidFill>
                  <a:srgbClr val="000000"/>
                </a:solidFill>
              </a:rPr>
              <a:t>Jean</a:t>
            </a:r>
            <a:r>
              <a:rPr lang="en-US" baseline="0" dirty="0" smtClean="0">
                <a:solidFill>
                  <a:srgbClr val="000000"/>
                </a:solidFill>
              </a:rPr>
              <a:t> Stanford, Mary </a:t>
            </a:r>
            <a:r>
              <a:rPr lang="en-US" baseline="0" dirty="0" err="1" smtClean="0">
                <a:solidFill>
                  <a:srgbClr val="000000"/>
                </a:solidFill>
              </a:rPr>
              <a:t>Pulvemacher</a:t>
            </a:r>
            <a:endParaRPr lang="en-US" dirty="0" smtClean="0"/>
          </a:p>
        </p:txBody>
      </p:sp>
      <p:sp>
        <p:nvSpPr>
          <p:cNvPr id="4" name="Slide Number Placeholder 3"/>
          <p:cNvSpPr>
            <a:spLocks noGrp="1"/>
          </p:cNvSpPr>
          <p:nvPr>
            <p:ph type="sldNum" sz="quarter" idx="10"/>
          </p:nvPr>
        </p:nvSpPr>
        <p:spPr/>
        <p:txBody>
          <a:bodyPr/>
          <a:lstStyle/>
          <a:p>
            <a:fld id="{C732B84B-37EA-4745-BB41-FB5E1459F753}"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Arial" charset="0"/>
                <a:ea typeface="+mn-ea"/>
                <a:cs typeface="+mn-cs"/>
              </a:rPr>
              <a:t>In April 2007 he started at the Department of Veterans. In early 2009 he was a asked to be a member of the VA’s national workgroup for primary care redesign. He sits on the Durham VA System Redesign committee and has been involved in several practice improvement projects for the Raleigh Clinic.</a:t>
            </a:r>
          </a:p>
          <a:p>
            <a:r>
              <a:rPr lang="en-US" sz="1200" kern="1200" dirty="0" smtClean="0">
                <a:solidFill>
                  <a:schemeClr val="tx1"/>
                </a:solidFill>
                <a:latin typeface="Arial" charset="0"/>
                <a:ea typeface="+mn-ea"/>
                <a:cs typeface="+mn-cs"/>
              </a:rPr>
              <a:t> </a:t>
            </a:r>
          </a:p>
          <a:p>
            <a:r>
              <a:rPr lang="en-US" sz="1200" kern="1200" dirty="0" smtClean="0">
                <a:solidFill>
                  <a:schemeClr val="tx1"/>
                </a:solidFill>
                <a:latin typeface="Arial" charset="0"/>
                <a:ea typeface="+mn-ea"/>
                <a:cs typeface="+mn-cs"/>
              </a:rPr>
              <a:t>Dr. Donohue is currently a physician at the Department of Veterans Affairs, working at the Raleigh Clinic. His qualifications include attending medical school at Tufts University in Boston, residency at Thomas Jefferson University Hospital in Philadelphia, and assistant professorship at Duke University Medical Center.</a:t>
            </a:r>
          </a:p>
          <a:p>
            <a:r>
              <a:rPr lang="en-US" sz="1200" kern="1200" dirty="0" smtClean="0">
                <a:solidFill>
                  <a:schemeClr val="tx1"/>
                </a:solidFill>
                <a:latin typeface="Arial" charset="0"/>
                <a:ea typeface="+mn-ea"/>
                <a:cs typeface="+mn-cs"/>
              </a:rPr>
              <a:t>He currently is a member of the VA’s national workgroup for primary care redesign, since early 2009, when he was asked to become a member. He sits on the Durham VA System Redesign committee and is involved in several practice improvement projects for the Raleigh Clinic.</a:t>
            </a:r>
          </a:p>
          <a:p>
            <a:endParaRPr lang="en-US" dirty="0" smtClean="0"/>
          </a:p>
        </p:txBody>
      </p:sp>
      <p:sp>
        <p:nvSpPr>
          <p:cNvPr id="4" name="Slide Number Placeholder 3"/>
          <p:cNvSpPr>
            <a:spLocks noGrp="1"/>
          </p:cNvSpPr>
          <p:nvPr>
            <p:ph type="sldNum" sz="quarter" idx="10"/>
          </p:nvPr>
        </p:nvSpPr>
        <p:spPr/>
        <p:txBody>
          <a:bodyPr/>
          <a:lstStyle/>
          <a:p>
            <a:fld id="{C732B84B-37EA-4745-BB41-FB5E1459F753}" type="slidenum">
              <a:rPr lang="en-US" smtClean="0"/>
              <a:pPr/>
              <a:t>32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C732B84B-37EA-4745-BB41-FB5E1459F753}"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Arial" charset="0"/>
                <a:ea typeface="+mn-ea"/>
                <a:cs typeface="+mn-cs"/>
              </a:rPr>
              <a:t>About 2 years ago, we were talking about some of the challenges CMS was facing with their medical records and realized that the work we were doing on CCOD would go a great way towards addressing those problems.  We submitted a MIP proposal and that's when we found Dr. Christian Donahue (through</a:t>
            </a:r>
            <a:r>
              <a:rPr lang="en-US" sz="1200" kern="1200" baseline="0" dirty="0" smtClean="0">
                <a:solidFill>
                  <a:schemeClr val="tx1"/>
                </a:solidFill>
                <a:latin typeface="Arial" charset="0"/>
                <a:ea typeface="+mn-ea"/>
                <a:cs typeface="+mn-cs"/>
              </a:rPr>
              <a:t> Chris </a:t>
            </a:r>
            <a:r>
              <a:rPr lang="en-US" sz="1200" kern="1200" baseline="0" dirty="0" err="1" smtClean="0">
                <a:solidFill>
                  <a:schemeClr val="tx1"/>
                </a:solidFill>
                <a:latin typeface="Arial" charset="0"/>
                <a:ea typeface="+mn-ea"/>
                <a:cs typeface="+mn-cs"/>
              </a:rPr>
              <a:t>Spirito)</a:t>
            </a:r>
            <a:r>
              <a:rPr lang="en-US" sz="1200" kern="1200" dirty="0" err="1" smtClean="0">
                <a:solidFill>
                  <a:schemeClr val="tx1"/>
                </a:solidFill>
                <a:latin typeface="Arial" charset="0"/>
                <a:ea typeface="+mn-ea"/>
                <a:cs typeface="+mn-cs"/>
              </a:rPr>
              <a:t>and</a:t>
            </a:r>
            <a:r>
              <a:rPr lang="en-US" sz="1200" kern="1200" dirty="0" smtClean="0">
                <a:solidFill>
                  <a:schemeClr val="tx1"/>
                </a:solidFill>
                <a:latin typeface="Arial" charset="0"/>
                <a:ea typeface="+mn-ea"/>
                <a:cs typeface="+mn-cs"/>
              </a:rPr>
              <a:t> what we discovered was that the VA was facing similar issues (go to "current VA workflow" slide).</a:t>
            </a:r>
            <a:endParaRPr lang="en-US" dirty="0" smtClean="0"/>
          </a:p>
        </p:txBody>
      </p:sp>
      <p:sp>
        <p:nvSpPr>
          <p:cNvPr id="4" name="Slide Number Placeholder 3"/>
          <p:cNvSpPr>
            <a:spLocks noGrp="1"/>
          </p:cNvSpPr>
          <p:nvPr>
            <p:ph type="sldNum" sz="quarter" idx="10"/>
          </p:nvPr>
        </p:nvSpPr>
        <p:spPr/>
        <p:txBody>
          <a:bodyPr/>
          <a:lstStyle/>
          <a:p>
            <a:fld id="{C732B84B-37EA-4745-BB41-FB5E1459F753}"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baseline="0" dirty="0" smtClean="0"/>
              <a:t>They have, on average only 15 minutes to spend with each patient.</a:t>
            </a:r>
          </a:p>
          <a:p>
            <a:r>
              <a:rPr lang="en-US" baseline="0" dirty="0" smtClean="0"/>
              <a:t>And have even less face time with a patient.</a:t>
            </a:r>
          </a:p>
          <a:p>
            <a:r>
              <a:rPr lang="en-US" baseline="0" dirty="0" smtClean="0"/>
              <a:t>In this time they must</a:t>
            </a:r>
          </a:p>
          <a:p>
            <a:r>
              <a:rPr lang="en-US" baseline="0" dirty="0" smtClean="0"/>
              <a:t>	 access the situation ,</a:t>
            </a:r>
          </a:p>
          <a:p>
            <a:r>
              <a:rPr lang="en-US" baseline="0" dirty="0" smtClean="0"/>
              <a:t> 	to diagnose problem and</a:t>
            </a:r>
          </a:p>
          <a:p>
            <a:r>
              <a:rPr lang="en-US" baseline="0" dirty="0" smtClean="0"/>
              <a:t>	verify that old and new data confirms/ refutes this hypothesis</a:t>
            </a:r>
          </a:p>
          <a:p>
            <a:r>
              <a:rPr lang="en-US" baseline="0" dirty="0" smtClean="0"/>
              <a:t>	recommend treatment</a:t>
            </a:r>
          </a:p>
          <a:p>
            <a:r>
              <a:rPr lang="en-US" dirty="0" smtClean="0"/>
              <a:t>To do this the</a:t>
            </a:r>
            <a:r>
              <a:rPr lang="en-US" baseline="0" dirty="0" smtClean="0"/>
              <a:t> doctor has to sift through a large amount of information, from various sources some of it not readily available. </a:t>
            </a:r>
          </a:p>
          <a:p>
            <a:endParaRPr lang="en-US" baseline="0" dirty="0" smtClean="0"/>
          </a:p>
          <a:p>
            <a:r>
              <a:rPr lang="en-US" baseline="0" dirty="0" smtClean="0"/>
              <a:t>These sources of information include:</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VISTA – The system that they will currently be using to store patient records, or using as a messaging system</a:t>
            </a:r>
          </a:p>
          <a:p>
            <a:r>
              <a:rPr lang="en-US" baseline="0" dirty="0" smtClean="0"/>
              <a:t>Email – generally Outlook</a:t>
            </a:r>
          </a:p>
          <a:p>
            <a:r>
              <a:rPr lang="en-US" baseline="0" dirty="0" smtClean="0"/>
              <a:t>Fax – for any information that has been faxed from other clinicians or from outside sources </a:t>
            </a:r>
          </a:p>
          <a:p>
            <a:r>
              <a:rPr lang="en-US" baseline="0" dirty="0" smtClean="0"/>
              <a:t>Phone – After a phone call, the physician has to write down the salient points of the call</a:t>
            </a:r>
          </a:p>
          <a:p>
            <a:r>
              <a:rPr lang="en-US" baseline="0" dirty="0" smtClean="0"/>
              <a:t>And any scanned in records that are generically labeled  “outside records”, and ,may include records from</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AHLTA – The </a:t>
            </a:r>
            <a:r>
              <a:rPr lang="en-US" baseline="0" dirty="0" err="1" smtClean="0"/>
              <a:t>DoD</a:t>
            </a:r>
            <a:r>
              <a:rPr lang="en-US" baseline="0" dirty="0" smtClean="0"/>
              <a:t> medical system.</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As a physician put it: “Everyday</a:t>
            </a:r>
            <a:r>
              <a:rPr lang="en-US" baseline="0" dirty="0" smtClean="0"/>
              <a:t> you need to search all these sources of information for data.”</a:t>
            </a:r>
            <a:endParaRPr 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p>
          <a:p>
            <a:r>
              <a:rPr lang="en-US" baseline="0" dirty="0" smtClean="0"/>
              <a:t>Which leads to this…</a:t>
            </a:r>
          </a:p>
          <a:p>
            <a:endParaRPr lang="en-US" baseline="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All this information must be searched through and correlated in the physician’s head.</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Which leads</a:t>
            </a:r>
            <a:r>
              <a:rPr lang="en-US" baseline="0" dirty="0" smtClean="0"/>
              <a:t> to this…</a:t>
            </a:r>
            <a:endParaRPr lang="en-US"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C732B84B-37EA-4745-BB41-FB5E1459F753}"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We planned to </a:t>
            </a:r>
          </a:p>
          <a:p>
            <a:r>
              <a:rPr lang="en-US" baseline="0" dirty="0" smtClean="0"/>
              <a:t>By tackling the problems by applying </a:t>
            </a:r>
            <a:r>
              <a:rPr lang="en-US" baseline="0" dirty="0" err="1" smtClean="0"/>
              <a:t>Composable</a:t>
            </a:r>
            <a:r>
              <a:rPr lang="en-US" baseline="0" dirty="0" smtClean="0"/>
              <a:t> </a:t>
            </a:r>
            <a:r>
              <a:rPr lang="en-US" baseline="0" dirty="0" err="1" smtClean="0"/>
              <a:t>capabilty</a:t>
            </a:r>
            <a:r>
              <a:rPr lang="en-US" baseline="0" dirty="0" smtClean="0"/>
              <a:t> on demand principles to the Healthcare domain.</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The first part is to provide a</a:t>
            </a:r>
            <a:r>
              <a:rPr lang="en-US" baseline="0" dirty="0" smtClean="0"/>
              <a:t> flexible, easily extensible User defined interface.</a:t>
            </a:r>
          </a:p>
          <a:p>
            <a:endParaRPr lang="en-US" baseline="0" dirty="0" smtClean="0"/>
          </a:p>
          <a:p>
            <a:r>
              <a:rPr lang="en-US" baseline="0" dirty="0" smtClean="0"/>
              <a:t>The second is to provide a way for physicians to deal with the cumbersome and time consuming “Outside records”. By providing a means of categorizing the </a:t>
            </a:r>
            <a:r>
              <a:rPr lang="en-US" baseline="0" dirty="0" err="1" smtClean="0"/>
              <a:t>pdf</a:t>
            </a:r>
            <a:r>
              <a:rPr lang="en-US" baseline="0" dirty="0" smtClean="0"/>
              <a:t> data through text extraction.</a:t>
            </a:r>
            <a:endParaRPr lang="en-US" dirty="0" smtClean="0"/>
          </a:p>
        </p:txBody>
      </p:sp>
      <p:sp>
        <p:nvSpPr>
          <p:cNvPr id="4" name="Slide Number Placeholder 3"/>
          <p:cNvSpPr>
            <a:spLocks noGrp="1"/>
          </p:cNvSpPr>
          <p:nvPr>
            <p:ph type="sldNum" sz="quarter" idx="10"/>
          </p:nvPr>
        </p:nvSpPr>
        <p:spPr/>
        <p:txBody>
          <a:bodyPr/>
          <a:lstStyle/>
          <a:p>
            <a:fld id="{C732B84B-37EA-4745-BB41-FB5E1459F753}"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Framework</a:t>
            </a:r>
            <a:r>
              <a:rPr lang="en-US" baseline="0" dirty="0" smtClean="0"/>
              <a:t> overview:</a:t>
            </a:r>
          </a:p>
          <a:p>
            <a:r>
              <a:rPr lang="en-US" baseline="0" dirty="0" smtClean="0"/>
              <a:t>5 major panes, North, South, etc,..</a:t>
            </a:r>
          </a:p>
          <a:p>
            <a:r>
              <a:rPr lang="en-US" baseline="0" dirty="0" smtClean="0"/>
              <a:t>Can hide, show each pane.</a:t>
            </a:r>
          </a:p>
          <a:p>
            <a:r>
              <a:rPr lang="en-US" baseline="0" dirty="0" smtClean="0"/>
              <a:t>Each pane can have multiple objects within it, such as tabs, widgets, </a:t>
            </a:r>
            <a:r>
              <a:rPr lang="en-US" baseline="0" dirty="0" err="1" smtClean="0"/>
              <a:t>sliders,treeviews</a:t>
            </a:r>
            <a:r>
              <a:rPr lang="en-US" baseline="0" dirty="0" smtClean="0"/>
              <a:t> etc,..</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We planned to </a:t>
            </a:r>
          </a:p>
          <a:p>
            <a:r>
              <a:rPr lang="en-US" baseline="0" dirty="0" smtClean="0"/>
              <a:t>By tackling the problems by applying </a:t>
            </a:r>
            <a:r>
              <a:rPr lang="en-US" baseline="0" dirty="0" err="1" smtClean="0"/>
              <a:t>Composable</a:t>
            </a:r>
            <a:r>
              <a:rPr lang="en-US" baseline="0" dirty="0" smtClean="0"/>
              <a:t> </a:t>
            </a:r>
            <a:r>
              <a:rPr lang="en-US" baseline="0" dirty="0" err="1" smtClean="0"/>
              <a:t>capabilty</a:t>
            </a:r>
            <a:r>
              <a:rPr lang="en-US" baseline="0" dirty="0" smtClean="0"/>
              <a:t> on demand principles to the Healthcare domain.</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The first part is to provide a</a:t>
            </a:r>
            <a:r>
              <a:rPr lang="en-US" baseline="0" dirty="0" smtClean="0"/>
              <a:t> flexible, easily extensible User defined interface.</a:t>
            </a:r>
          </a:p>
          <a:p>
            <a:endParaRPr lang="en-US" baseline="0" dirty="0" smtClean="0"/>
          </a:p>
          <a:p>
            <a:r>
              <a:rPr lang="en-US" baseline="0" dirty="0" smtClean="0"/>
              <a:t>The second is to provide a way for physicians to deal with the cumbersome and time consuming “Outside records”. By providing a means of categorizing the </a:t>
            </a:r>
            <a:r>
              <a:rPr lang="en-US" baseline="0" dirty="0" err="1" smtClean="0"/>
              <a:t>pdf</a:t>
            </a:r>
            <a:r>
              <a:rPr lang="en-US" baseline="0" dirty="0" smtClean="0"/>
              <a:t> data through text extraction.</a:t>
            </a:r>
            <a:endParaRPr lang="en-US" dirty="0" smtClean="0"/>
          </a:p>
        </p:txBody>
      </p:sp>
      <p:sp>
        <p:nvSpPr>
          <p:cNvPr id="4" name="Slide Number Placeholder 3"/>
          <p:cNvSpPr>
            <a:spLocks noGrp="1"/>
          </p:cNvSpPr>
          <p:nvPr>
            <p:ph type="sldNum" sz="quarter" idx="10"/>
          </p:nvPr>
        </p:nvSpPr>
        <p:spPr/>
        <p:txBody>
          <a:bodyPr/>
          <a:lstStyle/>
          <a:p>
            <a:fld id="{C732B84B-37EA-4745-BB41-FB5E1459F753}"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Framework</a:t>
            </a:r>
            <a:r>
              <a:rPr lang="en-US" baseline="0" dirty="0" smtClean="0"/>
              <a:t> overview:</a:t>
            </a:r>
          </a:p>
          <a:p>
            <a:r>
              <a:rPr lang="en-US" baseline="0" dirty="0" smtClean="0"/>
              <a:t>5 major panes, North, South, etc,..</a:t>
            </a:r>
          </a:p>
          <a:p>
            <a:r>
              <a:rPr lang="en-US" baseline="0" dirty="0" smtClean="0"/>
              <a:t>Can hide, show each pane.</a:t>
            </a:r>
          </a:p>
          <a:p>
            <a:r>
              <a:rPr lang="en-US" baseline="0" dirty="0" smtClean="0"/>
              <a:t>Each pane can have multiple objects within it, such as tabs, widgets, </a:t>
            </a:r>
            <a:r>
              <a:rPr lang="en-US" baseline="0" dirty="0" err="1" smtClean="0"/>
              <a:t>sliders,treeviews</a:t>
            </a:r>
            <a:r>
              <a:rPr lang="en-US" baseline="0" dirty="0" smtClean="0"/>
              <a:t> etc,..</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itle" preserve="1">
  <p:cSld name="Title Slide">
    <p:spTree>
      <p:nvGrpSpPr>
        <p:cNvPr id="1" name=""/>
        <p:cNvGrpSpPr/>
        <p:nvPr/>
      </p:nvGrpSpPr>
      <p:grpSpPr>
        <a:xfrm>
          <a:off x="0" y="0"/>
          <a:ext cx="0" cy="0"/>
          <a:chOff x="0" y="0"/>
          <a:chExt cx="0" cy="0"/>
        </a:xfrm>
      </p:grpSpPr>
      <p:pic>
        <p:nvPicPr>
          <p:cNvPr id="4" name="Picture 3" descr="innovation program.png"/>
          <p:cNvPicPr>
            <a:picLocks noChangeAspect="1"/>
          </p:cNvPicPr>
          <p:nvPr userDrawn="1"/>
        </p:nvPicPr>
        <p:blipFill>
          <a:blip r:embed="rId2" cstate="print"/>
          <a:stretch>
            <a:fillRect/>
          </a:stretch>
        </p:blipFill>
        <p:spPr>
          <a:xfrm>
            <a:off x="0" y="1032"/>
            <a:ext cx="9144000" cy="6855935"/>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381000"/>
            <a:ext cx="2057400" cy="57229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1000" y="381000"/>
            <a:ext cx="6019800" cy="57229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hf hdr="0" dt="0"/>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69900" y="1295400"/>
            <a:ext cx="3987800" cy="48085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295400"/>
            <a:ext cx="3987800" cy="48085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4" Type="http://schemas.openxmlformats.org/officeDocument/2006/relationships/image" Target="../media/image2.jpeg"/><Relationship Id="rId4" Type="http://schemas.openxmlformats.org/officeDocument/2006/relationships/slideLayout" Target="../slideLayouts/slideLayout4.xml"/><Relationship Id="rId7" Type="http://schemas.openxmlformats.org/officeDocument/2006/relationships/slideLayout" Target="../slideLayouts/slideLayout7.xml"/><Relationship Id="rId11" Type="http://schemas.openxmlformats.org/officeDocument/2006/relationships/slideLayout" Target="../slideLayouts/slideLayout11.xml"/><Relationship Id="rId1" Type="http://schemas.openxmlformats.org/officeDocument/2006/relationships/slideLayout" Target="../slideLayouts/slideLayout1.xml"/><Relationship Id="rId6" Type="http://schemas.openxmlformats.org/officeDocument/2006/relationships/slideLayout" Target="../slideLayouts/slideLayout6.xml"/><Relationship Id="rId8" Type="http://schemas.openxmlformats.org/officeDocument/2006/relationships/slideLayout" Target="../slideLayouts/slideLayout8.xml"/><Relationship Id="rId13" Type="http://schemas.openxmlformats.org/officeDocument/2006/relationships/image" Target="../media/image1.jpeg"/><Relationship Id="rId10" Type="http://schemas.openxmlformats.org/officeDocument/2006/relationships/slideLayout" Target="../slideLayouts/slideLayout10.xml"/><Relationship Id="rId5" Type="http://schemas.openxmlformats.org/officeDocument/2006/relationships/slideLayout" Target="../slideLayouts/slideLayout5.xml"/><Relationship Id="rId12" Type="http://schemas.openxmlformats.org/officeDocument/2006/relationships/theme" Target="../theme/theme1.xml"/><Relationship Id="rId2" Type="http://schemas.openxmlformats.org/officeDocument/2006/relationships/slideLayout" Target="../slideLayouts/slideLayout2.xml"/><Relationship Id="rId9" Type="http://schemas.openxmlformats.org/officeDocument/2006/relationships/slideLayout" Target="../slideLayouts/slideLayout9.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16387" name="Rectangle 3"/>
          <p:cNvSpPr>
            <a:spLocks noGrp="1" noChangeArrowheads="1"/>
          </p:cNvSpPr>
          <p:nvPr>
            <p:ph type="body" idx="1"/>
          </p:nvPr>
        </p:nvSpPr>
        <p:spPr bwMode="auto">
          <a:xfrm>
            <a:off x="469900" y="1295400"/>
            <a:ext cx="8128000" cy="48085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6390" name="Line 6"/>
          <p:cNvSpPr>
            <a:spLocks noChangeShapeType="1"/>
          </p:cNvSpPr>
          <p:nvPr/>
        </p:nvSpPr>
        <p:spPr bwMode="auto">
          <a:xfrm>
            <a:off x="152400" y="6426200"/>
            <a:ext cx="8763000" cy="0"/>
          </a:xfrm>
          <a:prstGeom prst="line">
            <a:avLst/>
          </a:prstGeom>
          <a:noFill/>
          <a:ln w="6350">
            <a:solidFill>
              <a:srgbClr val="FF9900"/>
            </a:solidFill>
            <a:round/>
            <a:headEnd/>
            <a:tailEnd/>
          </a:ln>
          <a:effectLst/>
        </p:spPr>
        <p:txBody>
          <a:bodyPr wrap="none" anchor="ctr"/>
          <a:lstStyle/>
          <a:p>
            <a:endParaRPr lang="en-US"/>
          </a:p>
        </p:txBody>
      </p:sp>
      <p:pic>
        <p:nvPicPr>
          <p:cNvPr id="16391" name="Picture 7"/>
          <p:cNvPicPr>
            <a:picLocks noChangeAspect="1"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185738" y="6515100"/>
            <a:ext cx="804862" cy="252413"/>
          </a:xfrm>
          <a:prstGeom prst="rect">
            <a:avLst/>
          </a:prstGeom>
          <a:noFill/>
        </p:spPr>
      </p:pic>
      <p:sp>
        <p:nvSpPr>
          <p:cNvPr id="16392" name="Text Box 8"/>
          <p:cNvSpPr txBox="1">
            <a:spLocks noChangeArrowheads="1"/>
          </p:cNvSpPr>
          <p:nvPr/>
        </p:nvSpPr>
        <p:spPr bwMode="auto">
          <a:xfrm>
            <a:off x="6965074" y="6648450"/>
            <a:ext cx="1924926" cy="184666"/>
          </a:xfrm>
          <a:prstGeom prst="rect">
            <a:avLst/>
          </a:prstGeom>
          <a:noFill/>
          <a:ln w="9525">
            <a:noFill/>
            <a:miter lim="800000"/>
            <a:headEnd/>
            <a:tailEnd/>
          </a:ln>
          <a:effectLst/>
        </p:spPr>
        <p:txBody>
          <a:bodyPr wrap="none">
            <a:spAutoFit/>
          </a:bodyPr>
          <a:lstStyle/>
          <a:p>
            <a:pPr algn="r" eaLnBrk="0" hangingPunct="0"/>
            <a:r>
              <a:rPr lang="en-US" altLang="en-US" sz="600" dirty="0"/>
              <a:t>©</a:t>
            </a:r>
            <a:r>
              <a:rPr lang="en-US" altLang="en-US" sz="600" dirty="0" smtClean="0"/>
              <a:t> 2010 The </a:t>
            </a:r>
            <a:r>
              <a:rPr lang="en-US" altLang="en-US" sz="600" dirty="0"/>
              <a:t>MITRE Corporation. All rights reserved</a:t>
            </a:r>
            <a:endParaRPr lang="en-US" altLang="en-US" sz="700" dirty="0"/>
          </a:p>
        </p:txBody>
      </p:sp>
      <p:sp>
        <p:nvSpPr>
          <p:cNvPr id="16386" name="Rectangle 2"/>
          <p:cNvSpPr>
            <a:spLocks noGrp="1" noChangeArrowheads="1"/>
          </p:cNvSpPr>
          <p:nvPr>
            <p:ph type="title"/>
          </p:nvPr>
        </p:nvSpPr>
        <p:spPr bwMode="auto">
          <a:xfrm>
            <a:off x="381000" y="381000"/>
            <a:ext cx="8229600" cy="533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pic>
        <p:nvPicPr>
          <p:cNvPr id="8" name="Picture 7" descr="mip_logo.jpg"/>
          <p:cNvPicPr>
            <a:picLocks noChangeAspect="1"/>
          </p:cNvPicPr>
          <p:nvPr/>
        </p:nvPicPr>
        <p:blipFill>
          <a:blip r:embed="rId14" cstate="print"/>
          <a:stretch>
            <a:fillRect/>
          </a:stretch>
        </p:blipFill>
        <p:spPr>
          <a:xfrm>
            <a:off x="7073360" y="250444"/>
            <a:ext cx="1765840" cy="663956"/>
          </a:xfrm>
          <a:prstGeom prst="rect">
            <a:avLst/>
          </a:prstGeom>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iming>
    <p:tnLst>
      <p:par>
        <p:cTn id="1" dur="indefinite" restart="never" nodeType="tmRoot"/>
      </p:par>
    </p:tnLst>
  </p:timing>
  <p:hf hdr="0" dt="0"/>
  <p:txStyles>
    <p:titleStyle>
      <a:lvl1pPr algn="l" rtl="0" eaLnBrk="1" fontAlgn="base" hangingPunct="1">
        <a:lnSpc>
          <a:spcPts val="3000"/>
        </a:lnSpc>
        <a:spcBef>
          <a:spcPct val="0"/>
        </a:spcBef>
        <a:spcAft>
          <a:spcPct val="0"/>
        </a:spcAft>
        <a:defRPr sz="3600" b="1">
          <a:solidFill>
            <a:srgbClr val="000099"/>
          </a:solidFill>
          <a:latin typeface="+mj-lt"/>
          <a:ea typeface="+mj-ea"/>
          <a:cs typeface="+mj-cs"/>
        </a:defRPr>
      </a:lvl1pPr>
      <a:lvl2pPr algn="l" rtl="0" eaLnBrk="1" fontAlgn="base" hangingPunct="1">
        <a:lnSpc>
          <a:spcPts val="3000"/>
        </a:lnSpc>
        <a:spcBef>
          <a:spcPct val="0"/>
        </a:spcBef>
        <a:spcAft>
          <a:spcPct val="0"/>
        </a:spcAft>
        <a:defRPr sz="3600" b="1">
          <a:solidFill>
            <a:srgbClr val="000099"/>
          </a:solidFill>
          <a:latin typeface="Times New Roman" pitchFamily="18" charset="0"/>
          <a:cs typeface="Arial" charset="0"/>
        </a:defRPr>
      </a:lvl2pPr>
      <a:lvl3pPr algn="l" rtl="0" eaLnBrk="1" fontAlgn="base" hangingPunct="1">
        <a:lnSpc>
          <a:spcPts val="3000"/>
        </a:lnSpc>
        <a:spcBef>
          <a:spcPct val="0"/>
        </a:spcBef>
        <a:spcAft>
          <a:spcPct val="0"/>
        </a:spcAft>
        <a:defRPr sz="3600" b="1">
          <a:solidFill>
            <a:srgbClr val="000099"/>
          </a:solidFill>
          <a:latin typeface="Times New Roman" pitchFamily="18" charset="0"/>
          <a:cs typeface="Arial" charset="0"/>
        </a:defRPr>
      </a:lvl3pPr>
      <a:lvl4pPr algn="l" rtl="0" eaLnBrk="1" fontAlgn="base" hangingPunct="1">
        <a:lnSpc>
          <a:spcPts val="3000"/>
        </a:lnSpc>
        <a:spcBef>
          <a:spcPct val="0"/>
        </a:spcBef>
        <a:spcAft>
          <a:spcPct val="0"/>
        </a:spcAft>
        <a:defRPr sz="3600" b="1">
          <a:solidFill>
            <a:srgbClr val="000099"/>
          </a:solidFill>
          <a:latin typeface="Times New Roman" pitchFamily="18" charset="0"/>
          <a:cs typeface="Arial" charset="0"/>
        </a:defRPr>
      </a:lvl4pPr>
      <a:lvl5pPr algn="l" rtl="0" eaLnBrk="1" fontAlgn="base" hangingPunct="1">
        <a:lnSpc>
          <a:spcPts val="3000"/>
        </a:lnSpc>
        <a:spcBef>
          <a:spcPct val="0"/>
        </a:spcBef>
        <a:spcAft>
          <a:spcPct val="0"/>
        </a:spcAft>
        <a:defRPr sz="3600" b="1">
          <a:solidFill>
            <a:srgbClr val="000099"/>
          </a:solidFill>
          <a:latin typeface="Times New Roman" pitchFamily="18" charset="0"/>
          <a:cs typeface="Arial" charset="0"/>
        </a:defRPr>
      </a:lvl5pPr>
      <a:lvl6pPr marL="457200" algn="l" rtl="0" eaLnBrk="1" fontAlgn="base" hangingPunct="1">
        <a:lnSpc>
          <a:spcPts val="3000"/>
        </a:lnSpc>
        <a:spcBef>
          <a:spcPct val="0"/>
        </a:spcBef>
        <a:spcAft>
          <a:spcPct val="0"/>
        </a:spcAft>
        <a:defRPr sz="3600" b="1">
          <a:solidFill>
            <a:srgbClr val="000099"/>
          </a:solidFill>
          <a:latin typeface="Times New Roman" pitchFamily="18" charset="0"/>
          <a:cs typeface="Arial" charset="0"/>
        </a:defRPr>
      </a:lvl6pPr>
      <a:lvl7pPr marL="914400" algn="l" rtl="0" eaLnBrk="1" fontAlgn="base" hangingPunct="1">
        <a:lnSpc>
          <a:spcPts val="3000"/>
        </a:lnSpc>
        <a:spcBef>
          <a:spcPct val="0"/>
        </a:spcBef>
        <a:spcAft>
          <a:spcPct val="0"/>
        </a:spcAft>
        <a:defRPr sz="3600" b="1">
          <a:solidFill>
            <a:srgbClr val="000099"/>
          </a:solidFill>
          <a:latin typeface="Times New Roman" pitchFamily="18" charset="0"/>
          <a:cs typeface="Arial" charset="0"/>
        </a:defRPr>
      </a:lvl7pPr>
      <a:lvl8pPr marL="1371600" algn="l" rtl="0" eaLnBrk="1" fontAlgn="base" hangingPunct="1">
        <a:lnSpc>
          <a:spcPts val="3000"/>
        </a:lnSpc>
        <a:spcBef>
          <a:spcPct val="0"/>
        </a:spcBef>
        <a:spcAft>
          <a:spcPct val="0"/>
        </a:spcAft>
        <a:defRPr sz="3600" b="1">
          <a:solidFill>
            <a:srgbClr val="000099"/>
          </a:solidFill>
          <a:latin typeface="Times New Roman" pitchFamily="18" charset="0"/>
          <a:cs typeface="Arial" charset="0"/>
        </a:defRPr>
      </a:lvl8pPr>
      <a:lvl9pPr marL="1828800" algn="l" rtl="0" eaLnBrk="1" fontAlgn="base" hangingPunct="1">
        <a:lnSpc>
          <a:spcPts val="3000"/>
        </a:lnSpc>
        <a:spcBef>
          <a:spcPct val="0"/>
        </a:spcBef>
        <a:spcAft>
          <a:spcPct val="0"/>
        </a:spcAft>
        <a:defRPr sz="3600" b="1">
          <a:solidFill>
            <a:srgbClr val="000099"/>
          </a:solidFill>
          <a:latin typeface="Times New Roman" pitchFamily="18" charset="0"/>
          <a:cs typeface="Arial" charset="0"/>
        </a:defRPr>
      </a:lvl9pPr>
    </p:titleStyle>
    <p:bodyStyle>
      <a:lvl1pPr marL="292100" indent="-292100" algn="l" rtl="0" eaLnBrk="1" fontAlgn="base" hangingPunct="1">
        <a:lnSpc>
          <a:spcPts val="2600"/>
        </a:lnSpc>
        <a:spcBef>
          <a:spcPct val="0"/>
        </a:spcBef>
        <a:spcAft>
          <a:spcPts val="800"/>
        </a:spcAft>
        <a:buClr>
          <a:srgbClr val="FDAA03"/>
        </a:buClr>
        <a:buSzPct val="120000"/>
        <a:buFont typeface="Wingdings" pitchFamily="2" charset="2"/>
        <a:buChar char="§"/>
        <a:defRPr sz="2000" b="1">
          <a:solidFill>
            <a:schemeClr val="tx1"/>
          </a:solidFill>
          <a:latin typeface="+mn-lt"/>
          <a:ea typeface="+mn-ea"/>
          <a:cs typeface="+mn-cs"/>
        </a:defRPr>
      </a:lvl1pPr>
      <a:lvl2pPr marL="684213" indent="-227013" algn="l" rtl="0" eaLnBrk="1" fontAlgn="base" hangingPunct="1">
        <a:lnSpc>
          <a:spcPts val="2400"/>
        </a:lnSpc>
        <a:spcBef>
          <a:spcPct val="0"/>
        </a:spcBef>
        <a:spcAft>
          <a:spcPts val="800"/>
        </a:spcAft>
        <a:buClr>
          <a:srgbClr val="FDAA03"/>
        </a:buClr>
        <a:buChar char="–"/>
        <a:defRPr sz="2000" b="1">
          <a:solidFill>
            <a:schemeClr val="tx1"/>
          </a:solidFill>
          <a:latin typeface="+mn-lt"/>
          <a:cs typeface="+mn-cs"/>
        </a:defRPr>
      </a:lvl2pPr>
      <a:lvl3pPr marL="966788" indent="-168275" algn="l" rtl="0" eaLnBrk="1" fontAlgn="base" hangingPunct="1">
        <a:lnSpc>
          <a:spcPts val="2400"/>
        </a:lnSpc>
        <a:spcBef>
          <a:spcPct val="0"/>
        </a:spcBef>
        <a:spcAft>
          <a:spcPts val="800"/>
        </a:spcAft>
        <a:buClr>
          <a:srgbClr val="FDAA03"/>
        </a:buClr>
        <a:buSzPct val="90000"/>
        <a:buFont typeface="Wingdings" pitchFamily="2" charset="2"/>
        <a:buChar char="§"/>
        <a:defRPr b="1">
          <a:solidFill>
            <a:schemeClr val="tx1"/>
          </a:solidFill>
          <a:latin typeface="+mn-lt"/>
          <a:cs typeface="+mn-cs"/>
        </a:defRPr>
      </a:lvl3pPr>
      <a:lvl4pPr marL="1195388" indent="-114300" algn="l" rtl="0" eaLnBrk="1" fontAlgn="base" hangingPunct="1">
        <a:lnSpc>
          <a:spcPts val="1400"/>
        </a:lnSpc>
        <a:spcBef>
          <a:spcPct val="0"/>
        </a:spcBef>
        <a:spcAft>
          <a:spcPts val="800"/>
        </a:spcAft>
        <a:buClr>
          <a:srgbClr val="FDAA03"/>
        </a:buClr>
        <a:buChar char="­"/>
        <a:defRPr sz="1400" b="1">
          <a:solidFill>
            <a:schemeClr val="tx1"/>
          </a:solidFill>
          <a:latin typeface="+mn-lt"/>
          <a:cs typeface="+mn-cs"/>
        </a:defRPr>
      </a:lvl4pPr>
      <a:lvl5pPr marL="1423988" indent="-114300" algn="l" rtl="0" eaLnBrk="1" fontAlgn="base" hangingPunct="1">
        <a:lnSpc>
          <a:spcPts val="1200"/>
        </a:lnSpc>
        <a:spcBef>
          <a:spcPct val="0"/>
        </a:spcBef>
        <a:spcAft>
          <a:spcPts val="800"/>
        </a:spcAft>
        <a:buClr>
          <a:srgbClr val="FDAA03"/>
        </a:buClr>
        <a:buSzPct val="50000"/>
        <a:buFont typeface="Monotype Sorts" pitchFamily="2" charset="2"/>
        <a:buChar char="n"/>
        <a:defRPr sz="1400" b="1">
          <a:solidFill>
            <a:schemeClr val="tx1"/>
          </a:solidFill>
          <a:latin typeface="+mn-lt"/>
          <a:cs typeface="+mn-cs"/>
        </a:defRPr>
      </a:lvl5pPr>
      <a:lvl6pPr marL="1881188" indent="-114300" algn="l" rtl="0" eaLnBrk="1" fontAlgn="base" hangingPunct="1">
        <a:lnSpc>
          <a:spcPts val="1200"/>
        </a:lnSpc>
        <a:spcBef>
          <a:spcPct val="0"/>
        </a:spcBef>
        <a:spcAft>
          <a:spcPts val="800"/>
        </a:spcAft>
        <a:buClr>
          <a:srgbClr val="FDAA03"/>
        </a:buClr>
        <a:buSzPct val="50000"/>
        <a:buFont typeface="Monotype Sorts" pitchFamily="2" charset="2"/>
        <a:buChar char="n"/>
        <a:defRPr sz="1400" b="1">
          <a:solidFill>
            <a:schemeClr val="tx1"/>
          </a:solidFill>
          <a:latin typeface="+mn-lt"/>
          <a:cs typeface="+mn-cs"/>
        </a:defRPr>
      </a:lvl6pPr>
      <a:lvl7pPr marL="2338388" indent="-114300" algn="l" rtl="0" eaLnBrk="1" fontAlgn="base" hangingPunct="1">
        <a:lnSpc>
          <a:spcPts val="1200"/>
        </a:lnSpc>
        <a:spcBef>
          <a:spcPct val="0"/>
        </a:spcBef>
        <a:spcAft>
          <a:spcPts val="800"/>
        </a:spcAft>
        <a:buClr>
          <a:srgbClr val="FDAA03"/>
        </a:buClr>
        <a:buSzPct val="50000"/>
        <a:buFont typeface="Monotype Sorts" pitchFamily="2" charset="2"/>
        <a:buChar char="n"/>
        <a:defRPr sz="1400" b="1">
          <a:solidFill>
            <a:schemeClr val="tx1"/>
          </a:solidFill>
          <a:latin typeface="+mn-lt"/>
          <a:cs typeface="+mn-cs"/>
        </a:defRPr>
      </a:lvl7pPr>
      <a:lvl8pPr marL="2795588" indent="-114300" algn="l" rtl="0" eaLnBrk="1" fontAlgn="base" hangingPunct="1">
        <a:lnSpc>
          <a:spcPts val="1200"/>
        </a:lnSpc>
        <a:spcBef>
          <a:spcPct val="0"/>
        </a:spcBef>
        <a:spcAft>
          <a:spcPts val="800"/>
        </a:spcAft>
        <a:buClr>
          <a:srgbClr val="FDAA03"/>
        </a:buClr>
        <a:buSzPct val="50000"/>
        <a:buFont typeface="Monotype Sorts" pitchFamily="2" charset="2"/>
        <a:buChar char="n"/>
        <a:defRPr sz="1400" b="1">
          <a:solidFill>
            <a:schemeClr val="tx1"/>
          </a:solidFill>
          <a:latin typeface="+mn-lt"/>
          <a:cs typeface="+mn-cs"/>
        </a:defRPr>
      </a:lvl8pPr>
      <a:lvl9pPr marL="3252788" indent="-114300" algn="l" rtl="0" eaLnBrk="1" fontAlgn="base" hangingPunct="1">
        <a:lnSpc>
          <a:spcPts val="1200"/>
        </a:lnSpc>
        <a:spcBef>
          <a:spcPct val="0"/>
        </a:spcBef>
        <a:spcAft>
          <a:spcPts val="800"/>
        </a:spcAft>
        <a:buClr>
          <a:srgbClr val="FDAA03"/>
        </a:buClr>
        <a:buSzPct val="50000"/>
        <a:buFont typeface="Monotype Sorts" pitchFamily="2" charset="2"/>
        <a:buChar char="n"/>
        <a:defRPr sz="1400" b="1">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mailto:pmork@mitre.org" TargetMode="External"/><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seligman@mitre.org"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3"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5.gif"/><Relationship Id="rId4" Type="http://schemas.openxmlformats.org/officeDocument/2006/relationships/image" Target="../media/image21.gif"/><Relationship Id="rId5" Type="http://schemas.openxmlformats.org/officeDocument/2006/relationships/image" Target="../media/image22.gif"/><Relationship Id="rId7" Type="http://schemas.openxmlformats.org/officeDocument/2006/relationships/image" Target="../media/image24.gif"/><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png"/><Relationship Id="rId6" Type="http://schemas.openxmlformats.org/officeDocument/2006/relationships/image" Target="../media/image23.png"/></Relationships>
</file>

<file path=ppt/slides/_rels/slide14.xml.rels><?xml version="1.0" encoding="UTF-8" standalone="yes"?>
<Relationships xmlns="http://schemas.openxmlformats.org/package/2006/relationships"><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21.gif"/><Relationship Id="rId3" Type="http://schemas.openxmlformats.org/officeDocument/2006/relationships/image" Target="../media/image22.gif"/><Relationship Id="rId5" Type="http://schemas.openxmlformats.org/officeDocument/2006/relationships/image" Target="../media/image24.gif"/></Relationships>
</file>

<file path=ppt/slides/_rels/slide15.xml.rels><?xml version="1.0" encoding="UTF-8" standalone="yes"?>
<Relationships xmlns="http://schemas.openxmlformats.org/package/2006/relationships"><Relationship Id="rId4" Type="http://schemas.openxmlformats.org/officeDocument/2006/relationships/image" Target="../media/image28.jpeg"/><Relationship Id="rId1" Type="http://schemas.openxmlformats.org/officeDocument/2006/relationships/slideLayout" Target="../slideLayouts/slideLayout2.xml"/><Relationship Id="rId2" Type="http://schemas.openxmlformats.org/officeDocument/2006/relationships/image" Target="../media/image26.jpeg"/><Relationship Id="rId3" Type="http://schemas.openxmlformats.org/officeDocument/2006/relationships/image" Target="../media/image27.jpeg"/></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4" Type="http://schemas.openxmlformats.org/officeDocument/2006/relationships/image" Target="../media/image5.jpe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eg"/><Relationship Id="rId5" Type="http://schemas.openxmlformats.org/officeDocument/2006/relationships/image" Target="../media/image6.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3"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medcafe.mitre.org:8081/"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3" Type="http://schemas.openxmlformats.org/officeDocument/2006/relationships/image" Target="../media/image35.w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projects.openhealthtools.org/sf/sfmain/do/home"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jpeg"/><Relationship Id="rId4" Type="http://schemas.openxmlformats.org/officeDocument/2006/relationships/image" Target="../media/image8.jpeg"/><Relationship Id="rId10" Type="http://schemas.openxmlformats.org/officeDocument/2006/relationships/image" Target="../media/image14.jpeg"/><Relationship Id="rId5" Type="http://schemas.openxmlformats.org/officeDocument/2006/relationships/image" Target="../media/image9.png"/><Relationship Id="rId7" Type="http://schemas.openxmlformats.org/officeDocument/2006/relationships/image" Target="../media/image11.gif"/><Relationship Id="rId11" Type="http://schemas.openxmlformats.org/officeDocument/2006/relationships/image" Target="../media/image15.gif"/><Relationship Id="rId1" Type="http://schemas.openxmlformats.org/officeDocument/2006/relationships/slideLayout" Target="../slideLayouts/slideLayout2.xml"/><Relationship Id="rId2" Type="http://schemas.openxmlformats.org/officeDocument/2006/relationships/notesSlide" Target="../notesSlides/notesSlide5.xml"/><Relationship Id="rId9" Type="http://schemas.openxmlformats.org/officeDocument/2006/relationships/image" Target="../media/image13.jpeg"/><Relationship Id="rId3" Type="http://schemas.openxmlformats.org/officeDocument/2006/relationships/image" Target="../media/image7.jpeg"/><Relationship Id="rId6" Type="http://schemas.openxmlformats.org/officeDocument/2006/relationships/image" Target="../media/image10.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3"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3" Type="http://schemas.openxmlformats.org/officeDocument/2006/relationships/image" Target="../media/image1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0898" name="Rectangle 2"/>
          <p:cNvSpPr>
            <a:spLocks noGrp="1" noChangeArrowheads="1"/>
          </p:cNvSpPr>
          <p:nvPr>
            <p:ph type="ctrTitle"/>
          </p:nvPr>
        </p:nvSpPr>
        <p:spPr bwMode="auto">
          <a:xfrm>
            <a:off x="685800" y="1371600"/>
            <a:ext cx="7772400" cy="1143000"/>
          </a:xfrm>
          <a:prstGeom prst="rect">
            <a:avLst/>
          </a:prstGeom>
          <a:noFill/>
          <a:ln w="12700">
            <a:miter lim="800000"/>
            <a:headEnd/>
            <a:tailEnd/>
          </a:ln>
        </p:spPr>
        <p:txBody>
          <a:bodyPr lIns="42862" tIns="17462" rIns="42862" bIns="17462" anchor="b"/>
          <a:lstStyle/>
          <a:p>
            <a:pPr algn="ctr">
              <a:lnSpc>
                <a:spcPts val="4400"/>
              </a:lnSpc>
            </a:pPr>
            <a:r>
              <a:rPr lang="en-US" altLang="en-US" sz="4800" dirty="0" err="1" smtClean="0">
                <a:solidFill>
                  <a:schemeClr val="tx1"/>
                </a:solidFill>
              </a:rPr>
              <a:t>medCafe</a:t>
            </a:r>
            <a:r>
              <a:rPr lang="en-US" altLang="en-US" sz="4800" dirty="0" smtClean="0">
                <a:solidFill>
                  <a:schemeClr val="tx1"/>
                </a:solidFill>
              </a:rPr>
              <a:t> Brown Bag</a:t>
            </a:r>
            <a:endParaRPr lang="en-US" altLang="en-US" sz="4800" dirty="0">
              <a:solidFill>
                <a:schemeClr val="tx1"/>
              </a:solidFill>
            </a:endParaRPr>
          </a:p>
        </p:txBody>
      </p:sp>
      <p:sp>
        <p:nvSpPr>
          <p:cNvPr id="80899" name="Rectangle 3"/>
          <p:cNvSpPr>
            <a:spLocks noGrp="1" noChangeArrowheads="1"/>
          </p:cNvSpPr>
          <p:nvPr>
            <p:ph type="subTitle" idx="1"/>
          </p:nvPr>
        </p:nvSpPr>
        <p:spPr bwMode="auto">
          <a:xfrm>
            <a:off x="1371600" y="2603529"/>
            <a:ext cx="6400800" cy="1720556"/>
          </a:xfrm>
          <a:prstGeom prst="rect">
            <a:avLst/>
          </a:prstGeom>
          <a:noFill/>
          <a:ln w="12700">
            <a:miter lim="800000"/>
            <a:headEnd/>
            <a:tailEnd/>
          </a:ln>
        </p:spPr>
        <p:txBody>
          <a:bodyPr lIns="46037" tIns="41275" rIns="46037" bIns="41275" anchor="ctr" anchorCtr="1">
            <a:spAutoFit/>
          </a:bodyPr>
          <a:lstStyle/>
          <a:p>
            <a:pPr marL="0" indent="0">
              <a:buFont typeface="Wingdings" pitchFamily="2" charset="2"/>
              <a:buNone/>
            </a:pPr>
            <a:r>
              <a:rPr lang="en-US" altLang="en-US" b="0" dirty="0" smtClean="0"/>
              <a:t>Gail Hamilton and Jeff Hoyt</a:t>
            </a:r>
          </a:p>
          <a:p>
            <a:pPr marL="0" indent="0">
              <a:buFont typeface="Wingdings" pitchFamily="2" charset="2"/>
              <a:buNone/>
            </a:pPr>
            <a:r>
              <a:rPr lang="en-US" altLang="en-US" b="0" dirty="0" smtClean="0"/>
              <a:t>703-983-7855 • </a:t>
            </a:r>
            <a:r>
              <a:rPr lang="en-US" altLang="en-US" b="0" dirty="0" smtClean="0">
                <a:hlinkClick r:id="rId3"/>
              </a:rPr>
              <a:t>ghamilton@mitre.org</a:t>
            </a:r>
            <a:endParaRPr lang="en-US" altLang="en-US" b="0" dirty="0" smtClean="0"/>
          </a:p>
          <a:p>
            <a:pPr marL="0" indent="0">
              <a:buNone/>
            </a:pPr>
            <a:r>
              <a:rPr lang="en-US" altLang="en-US" b="0" dirty="0" smtClean="0"/>
              <a:t>703-983-6241</a:t>
            </a:r>
            <a:r>
              <a:rPr lang="en-US" altLang="en-US" b="0" dirty="0" smtClean="0"/>
              <a:t> • </a:t>
            </a:r>
            <a:r>
              <a:rPr lang="en-US" altLang="en-US" b="0" dirty="0" smtClean="0">
                <a:hlinkClick r:id="rId4"/>
              </a:rPr>
              <a:t>jchoyt@mitre.org</a:t>
            </a:r>
            <a:r>
              <a:rPr lang="en-US" altLang="en-US" b="0" dirty="0" smtClean="0"/>
              <a:t> </a:t>
            </a:r>
          </a:p>
          <a:p>
            <a:pPr marL="0" indent="0">
              <a:buNone/>
            </a:pPr>
            <a:r>
              <a:rPr lang="en-US" altLang="en-US" b="0" dirty="0" smtClean="0"/>
              <a:t>703-983-7043 • </a:t>
            </a:r>
            <a:r>
              <a:rPr lang="en-US" altLang="en-US" b="0" dirty="0" smtClean="0">
                <a:hlinkClick r:id="rId4"/>
              </a:rPr>
              <a:t>mgreer@mitre</a:t>
            </a:r>
            <a:r>
              <a:rPr lang="en-US" altLang="en-US" b="0" dirty="0" smtClean="0">
                <a:hlinkClick r:id="rId4"/>
              </a:rPr>
              <a:t>.org</a:t>
            </a:r>
            <a:r>
              <a:rPr lang="en-US" altLang="en-US" b="0" dirty="0" smtClean="0"/>
              <a:t> </a:t>
            </a:r>
            <a:r>
              <a:rPr lang="en-US" altLang="en-US" b="0" dirty="0" smtClean="0"/>
              <a:t> </a:t>
            </a:r>
            <a:endParaRPr lang="en-US" altLang="en-US" b="0" dirty="0" smtClean="0"/>
          </a:p>
        </p:txBody>
      </p:sp>
      <p:sp>
        <p:nvSpPr>
          <p:cNvPr id="4" name="TextBox 3"/>
          <p:cNvSpPr txBox="1"/>
          <p:nvPr/>
        </p:nvSpPr>
        <p:spPr>
          <a:xfrm>
            <a:off x="5856270" y="6010384"/>
            <a:ext cx="2958957" cy="523220"/>
          </a:xfrm>
          <a:prstGeom prst="rect">
            <a:avLst/>
          </a:prstGeom>
          <a:noFill/>
        </p:spPr>
        <p:txBody>
          <a:bodyPr wrap="square" rtlCol="0">
            <a:spAutoFit/>
          </a:bodyPr>
          <a:lstStyle/>
          <a:p>
            <a:r>
              <a:rPr lang="en-US" dirty="0" smtClean="0"/>
              <a:t>MITRE Internal Information</a:t>
            </a:r>
          </a:p>
          <a:p>
            <a:r>
              <a:rPr lang="en-US" dirty="0" smtClean="0"/>
              <a:t>For Limited External Release</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Access to Data</a:t>
            </a:r>
            <a:endParaRPr lang="en-US" dirty="0"/>
          </a:p>
        </p:txBody>
      </p:sp>
      <p:sp>
        <p:nvSpPr>
          <p:cNvPr id="3" name="Content Placeholder 2"/>
          <p:cNvSpPr>
            <a:spLocks noGrp="1"/>
          </p:cNvSpPr>
          <p:nvPr>
            <p:ph idx="1"/>
          </p:nvPr>
        </p:nvSpPr>
        <p:spPr>
          <a:xfrm>
            <a:off x="482600" y="2265362"/>
            <a:ext cx="8128000" cy="4808538"/>
          </a:xfrm>
        </p:spPr>
        <p:txBody>
          <a:bodyPr/>
          <a:lstStyle/>
          <a:p>
            <a:r>
              <a:rPr lang="en-US" dirty="0" smtClean="0"/>
              <a:t>All data sources are presented in an identical format</a:t>
            </a:r>
          </a:p>
          <a:p>
            <a:pPr lvl="1"/>
            <a:r>
              <a:rPr lang="en-US" dirty="0" smtClean="0"/>
              <a:t>Allows all components to speak the same language</a:t>
            </a:r>
          </a:p>
          <a:p>
            <a:pPr lvl="1"/>
            <a:r>
              <a:rPr lang="en-US" dirty="0" smtClean="0"/>
              <a:t>Components can access all data the same way</a:t>
            </a:r>
          </a:p>
          <a:p>
            <a:pPr lvl="1"/>
            <a:r>
              <a:rPr lang="en-US" dirty="0" smtClean="0"/>
              <a:t>All data sources can be expressed through all available components</a:t>
            </a:r>
          </a:p>
          <a:p>
            <a:r>
              <a:rPr lang="en-US" dirty="0" smtClean="0"/>
              <a:t>More component choices -&gt; more data sources willing to play</a:t>
            </a:r>
          </a:p>
          <a:p>
            <a:r>
              <a:rPr lang="en-US" dirty="0" smtClean="0"/>
              <a:t>More data sources -&gt; more component developers</a:t>
            </a:r>
            <a:endParaRPr lang="en-US" dirty="0"/>
          </a:p>
        </p:txBody>
      </p:sp>
      <p:pic>
        <p:nvPicPr>
          <p:cNvPr id="4" name="Picture 3" descr="puzzle-pieces.jpg"/>
          <p:cNvPicPr>
            <a:picLocks noChangeAspect="1"/>
          </p:cNvPicPr>
          <p:nvPr/>
        </p:nvPicPr>
        <p:blipFill>
          <a:blip r:embed="rId2"/>
          <a:stretch>
            <a:fillRect/>
          </a:stretch>
        </p:blipFill>
        <p:spPr>
          <a:xfrm>
            <a:off x="3067050" y="800100"/>
            <a:ext cx="1733550" cy="1298489"/>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medCafe</a:t>
            </a:r>
            <a:r>
              <a:rPr lang="en-US" dirty="0" smtClean="0"/>
              <a:t> Interface</a:t>
            </a:r>
            <a:endParaRPr lang="en-US" dirty="0"/>
          </a:p>
        </p:txBody>
      </p:sp>
      <p:pic>
        <p:nvPicPr>
          <p:cNvPr id="4" name="Content Placeholder 3" descr="medCafe-coverflow.png"/>
          <p:cNvPicPr>
            <a:picLocks noGrp="1" noChangeAspect="1"/>
          </p:cNvPicPr>
          <p:nvPr>
            <p:ph idx="1"/>
          </p:nvPr>
        </p:nvPicPr>
        <p:blipFill>
          <a:blip r:embed="rId3" cstate="print"/>
          <a:stretch>
            <a:fillRect/>
          </a:stretch>
        </p:blipFill>
        <p:spPr>
          <a:xfrm>
            <a:off x="785458" y="1022350"/>
            <a:ext cx="7556879" cy="5219700"/>
          </a:xfrm>
          <a:ln w="25400">
            <a:solidFill>
              <a:schemeClr val="tx2">
                <a:lumMod val="20000"/>
                <a:lumOff val="80000"/>
              </a:schemeClr>
            </a:solidFill>
            <a:rou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MedCafe</a:t>
            </a:r>
            <a:r>
              <a:rPr lang="en-US" dirty="0" smtClean="0"/>
              <a:t>: How Did We Do It?</a:t>
            </a:r>
            <a:endParaRPr lang="en-US" dirty="0"/>
          </a:p>
        </p:txBody>
      </p:sp>
      <p:sp>
        <p:nvSpPr>
          <p:cNvPr id="5" name="Content Placeholder 4"/>
          <p:cNvSpPr>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Rounded Rectangle 5"/>
          <p:cNvSpPr/>
          <p:nvPr/>
        </p:nvSpPr>
        <p:spPr>
          <a:xfrm>
            <a:off x="2956422" y="1085930"/>
            <a:ext cx="2622586" cy="1466770"/>
          </a:xfrm>
          <a:prstGeom prst="roundRect">
            <a:avLst/>
          </a:prstGeom>
          <a:gradFill flip="none" rotWithShape="1">
            <a:gsLst>
              <a:gs pos="0">
                <a:srgbClr val="B07305">
                  <a:alpha val="84000"/>
                </a:srgbClr>
              </a:gs>
              <a:gs pos="100000">
                <a:schemeClr val="bg1">
                  <a:alpha val="84000"/>
                </a:schemeClr>
              </a:gs>
            </a:gsLst>
            <a:lin ang="0" scaled="1"/>
            <a:tileRect/>
          </a:gradFill>
          <a:ln/>
          <a:effectLst>
            <a:innerShdw blurRad="63500" dist="50800" dir="13500000">
              <a:srgbClr val="000000">
                <a:alpha val="50000"/>
              </a:srgbClr>
            </a:innerShdw>
            <a:reflection stA="50000" endPos="75000" dist="12700" dir="5400000" sy="-100000" algn="bl" rotWithShape="0"/>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dirty="0" err="1" smtClean="0"/>
              <a:t>medCafe</a:t>
            </a:r>
            <a:r>
              <a:rPr lang="en-US" dirty="0" smtClean="0"/>
              <a:t> Architecture</a:t>
            </a:r>
            <a:endParaRPr lang="en-US" dirty="0"/>
          </a:p>
        </p:txBody>
      </p:sp>
      <p:pic>
        <p:nvPicPr>
          <p:cNvPr id="7" name="Content Placeholder 6" descr="Picture 9.png"/>
          <p:cNvPicPr>
            <a:picLocks noGrp="1" noChangeAspect="1"/>
          </p:cNvPicPr>
          <p:nvPr>
            <p:ph idx="1"/>
          </p:nvPr>
        </p:nvPicPr>
        <p:blipFill>
          <a:blip r:embed="rId3" cstate="print"/>
          <a:srcRect t="-15009" b="-15009"/>
          <a:stretch>
            <a:fillRect/>
          </a:stretch>
        </p:blipFill>
        <p:spPr>
          <a:xfrm>
            <a:off x="3372887" y="1387658"/>
            <a:ext cx="1921767" cy="1136920"/>
          </a:xfrm>
          <a:effectLst>
            <a:reflection stA="50000" endPos="75000" dist="12700" dir="5400000" sy="-100000" algn="bl" rotWithShape="0"/>
          </a:effectLst>
        </p:spPr>
      </p:pic>
      <p:sp>
        <p:nvSpPr>
          <p:cNvPr id="4" name="Rounded Rectangle 3"/>
          <p:cNvSpPr/>
          <p:nvPr/>
        </p:nvSpPr>
        <p:spPr>
          <a:xfrm>
            <a:off x="4399855" y="2965102"/>
            <a:ext cx="2572445" cy="1835498"/>
          </a:xfrm>
          <a:prstGeom prst="roundRect">
            <a:avLst/>
          </a:prstGeom>
          <a:gradFill flip="none" rotWithShape="1">
            <a:gsLst>
              <a:gs pos="0">
                <a:srgbClr val="B07305">
                  <a:alpha val="84000"/>
                </a:srgbClr>
              </a:gs>
              <a:gs pos="100000">
                <a:schemeClr val="bg1">
                  <a:alpha val="84000"/>
                </a:schemeClr>
              </a:gs>
            </a:gsLst>
            <a:lin ang="0" scaled="1"/>
            <a:tileRect/>
          </a:gradFill>
          <a:ln/>
          <a:effectLst>
            <a:innerShdw blurRad="63500" dist="50800" dir="13500000">
              <a:srgbClr val="000000">
                <a:alpha val="50000"/>
              </a:srgbClr>
            </a:innerShdw>
            <a:reflection stA="50000" endPos="75000" dist="12700" dir="5400000" sy="-100000" algn="bl" rotWithShape="0"/>
          </a:effectLst>
        </p:spPr>
        <p:style>
          <a:lnRef idx="1">
            <a:schemeClr val="accent1"/>
          </a:lnRef>
          <a:fillRef idx="3">
            <a:schemeClr val="accent1"/>
          </a:fillRef>
          <a:effectRef idx="2">
            <a:schemeClr val="accent1"/>
          </a:effectRef>
          <a:fontRef idx="minor">
            <a:schemeClr val="lt1"/>
          </a:fontRef>
        </p:style>
      </p:sp>
      <p:sp>
        <p:nvSpPr>
          <p:cNvPr id="8" name="TextBox 7"/>
          <p:cNvSpPr txBox="1"/>
          <p:nvPr/>
        </p:nvSpPr>
        <p:spPr>
          <a:xfrm>
            <a:off x="3265861" y="1197458"/>
            <a:ext cx="2146742" cy="307777"/>
          </a:xfrm>
          <a:prstGeom prst="rect">
            <a:avLst/>
          </a:prstGeom>
          <a:noFill/>
        </p:spPr>
        <p:txBody>
          <a:bodyPr wrap="none" rtlCol="0">
            <a:spAutoFit/>
          </a:bodyPr>
          <a:lstStyle/>
          <a:p>
            <a:r>
              <a:rPr lang="en-US" dirty="0" err="1" smtClean="0"/>
              <a:t>Composable</a:t>
            </a:r>
            <a:r>
              <a:rPr lang="en-US" dirty="0" smtClean="0"/>
              <a:t> Framework </a:t>
            </a:r>
            <a:endParaRPr lang="en-US" dirty="0"/>
          </a:p>
        </p:txBody>
      </p:sp>
      <p:grpSp>
        <p:nvGrpSpPr>
          <p:cNvPr id="3" name="Group 19"/>
          <p:cNvGrpSpPr/>
          <p:nvPr/>
        </p:nvGrpSpPr>
        <p:grpSpPr>
          <a:xfrm>
            <a:off x="4724400" y="3022600"/>
            <a:ext cx="1943100" cy="762000"/>
            <a:chOff x="1092200" y="4381500"/>
            <a:chExt cx="1943100" cy="762000"/>
          </a:xfrm>
        </p:grpSpPr>
        <p:sp>
          <p:nvSpPr>
            <p:cNvPr id="15" name="Rounded Rectangle 14"/>
            <p:cNvSpPr/>
            <p:nvPr/>
          </p:nvSpPr>
          <p:spPr>
            <a:xfrm>
              <a:off x="1092200" y="4419600"/>
              <a:ext cx="1943100" cy="723900"/>
            </a:xfrm>
            <a:prstGeom prst="roundRect">
              <a:avLst/>
            </a:prstGeom>
            <a:solidFill>
              <a:srgbClr val="FFFFCC">
                <a:alpha val="85000"/>
              </a:srgbClr>
            </a:solidFill>
            <a:ln>
              <a:solidFill>
                <a:srgbClr val="FFFFCC"/>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a:t>
              </a:r>
              <a:endParaRPr lang="en-US" dirty="0"/>
            </a:p>
          </p:txBody>
        </p:sp>
        <p:pic>
          <p:nvPicPr>
            <p:cNvPr id="16" name="Content Placeholder 9" descr="tomcat.gif"/>
            <p:cNvPicPr>
              <a:picLocks noChangeAspect="1"/>
            </p:cNvPicPr>
            <p:nvPr/>
          </p:nvPicPr>
          <p:blipFill>
            <a:blip r:embed="rId4" cstate="print"/>
            <a:srcRect l="-9812" r="-9812"/>
            <a:stretch>
              <a:fillRect/>
            </a:stretch>
          </p:blipFill>
          <p:spPr bwMode="auto">
            <a:xfrm>
              <a:off x="1612900" y="4634424"/>
              <a:ext cx="796103" cy="470976"/>
            </a:xfrm>
            <a:prstGeom prst="rect">
              <a:avLst/>
            </a:prstGeom>
            <a:noFill/>
            <a:ln w="9525">
              <a:noFill/>
              <a:miter lim="800000"/>
              <a:headEnd/>
              <a:tailEnd/>
            </a:ln>
            <a:effectLst/>
          </p:spPr>
        </p:pic>
        <p:sp>
          <p:nvSpPr>
            <p:cNvPr id="18" name="TextBox 17"/>
            <p:cNvSpPr txBox="1"/>
            <p:nvPr/>
          </p:nvSpPr>
          <p:spPr>
            <a:xfrm>
              <a:off x="1117600" y="4381500"/>
              <a:ext cx="1736373" cy="307777"/>
            </a:xfrm>
            <a:prstGeom prst="rect">
              <a:avLst/>
            </a:prstGeom>
            <a:noFill/>
          </p:spPr>
          <p:txBody>
            <a:bodyPr wrap="none" rtlCol="0">
              <a:spAutoFit/>
            </a:bodyPr>
            <a:lstStyle/>
            <a:p>
              <a:r>
                <a:rPr lang="en-US" dirty="0" smtClean="0"/>
                <a:t>Tomcat Web server</a:t>
              </a:r>
              <a:endParaRPr lang="en-US" dirty="0"/>
            </a:p>
          </p:txBody>
        </p:sp>
      </p:grpSp>
      <p:grpSp>
        <p:nvGrpSpPr>
          <p:cNvPr id="9" name="Group 11"/>
          <p:cNvGrpSpPr/>
          <p:nvPr/>
        </p:nvGrpSpPr>
        <p:grpSpPr>
          <a:xfrm>
            <a:off x="5207000" y="3848100"/>
            <a:ext cx="1003300" cy="520700"/>
            <a:chOff x="1600200" y="2273300"/>
            <a:chExt cx="1473200" cy="711200"/>
          </a:xfrm>
        </p:grpSpPr>
        <p:sp>
          <p:nvSpPr>
            <p:cNvPr id="13" name="Rounded Rectangle 12"/>
            <p:cNvSpPr/>
            <p:nvPr/>
          </p:nvSpPr>
          <p:spPr>
            <a:xfrm>
              <a:off x="1600200" y="2273300"/>
              <a:ext cx="1473200" cy="711200"/>
            </a:xfrm>
            <a:prstGeom prst="roundRect">
              <a:avLst/>
            </a:prstGeom>
            <a:solidFill>
              <a:srgbClr val="FFFFCC">
                <a:alpha val="85000"/>
              </a:srgbClr>
            </a:solidFill>
            <a:ln>
              <a:solidFill>
                <a:srgbClr val="FFFFCC"/>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restlet-logo200.gif"/>
            <p:cNvPicPr>
              <a:picLocks noChangeAspect="1"/>
            </p:cNvPicPr>
            <p:nvPr/>
          </p:nvPicPr>
          <p:blipFill>
            <a:blip r:embed="rId5" cstate="print"/>
            <a:stretch>
              <a:fillRect/>
            </a:stretch>
          </p:blipFill>
          <p:spPr>
            <a:xfrm>
              <a:off x="1676400" y="2393950"/>
              <a:ext cx="1341549" cy="476250"/>
            </a:xfrm>
            <a:prstGeom prst="rect">
              <a:avLst/>
            </a:prstGeom>
          </p:spPr>
        </p:pic>
      </p:grpSp>
      <p:grpSp>
        <p:nvGrpSpPr>
          <p:cNvPr id="10" name="Group 26"/>
          <p:cNvGrpSpPr/>
          <p:nvPr/>
        </p:nvGrpSpPr>
        <p:grpSpPr>
          <a:xfrm>
            <a:off x="7874000" y="2921000"/>
            <a:ext cx="1028700" cy="431800"/>
            <a:chOff x="7302500" y="2146300"/>
            <a:chExt cx="1435100" cy="546100"/>
          </a:xfrm>
        </p:grpSpPr>
        <p:sp>
          <p:nvSpPr>
            <p:cNvPr id="25" name="Rounded Rectangle 24"/>
            <p:cNvSpPr/>
            <p:nvPr/>
          </p:nvSpPr>
          <p:spPr>
            <a:xfrm>
              <a:off x="7302500" y="2146300"/>
              <a:ext cx="1435100" cy="546100"/>
            </a:xfrm>
            <a:prstGeom prst="roundRect">
              <a:avLst/>
            </a:prstGeom>
            <a:solidFill>
              <a:srgbClr val="FFFFCC">
                <a:alpha val="85000"/>
              </a:srgbClr>
            </a:solidFill>
            <a:ln>
              <a:solidFill>
                <a:srgbClr val="FFFFCC"/>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descr="hData_logo.png"/>
            <p:cNvPicPr>
              <a:picLocks noChangeAspect="1"/>
            </p:cNvPicPr>
            <p:nvPr/>
          </p:nvPicPr>
          <p:blipFill>
            <a:blip r:embed="rId6" cstate="print"/>
            <a:stretch>
              <a:fillRect/>
            </a:stretch>
          </p:blipFill>
          <p:spPr>
            <a:xfrm>
              <a:off x="7385314" y="2273370"/>
              <a:ext cx="1149663" cy="304730"/>
            </a:xfrm>
            <a:prstGeom prst="rect">
              <a:avLst/>
            </a:prstGeom>
          </p:spPr>
        </p:pic>
      </p:grpSp>
      <p:cxnSp>
        <p:nvCxnSpPr>
          <p:cNvPr id="33" name="Elbow Connector 32"/>
          <p:cNvCxnSpPr>
            <a:stCxn id="4" idx="3"/>
          </p:cNvCxnSpPr>
          <p:nvPr/>
        </p:nvCxnSpPr>
        <p:spPr>
          <a:xfrm flipV="1">
            <a:off x="6972300" y="3162301"/>
            <a:ext cx="889000" cy="720550"/>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5575300" y="2463800"/>
            <a:ext cx="685800" cy="457200"/>
          </a:xfrm>
          <a:prstGeom prst="straightConnector1">
            <a:avLst/>
          </a:prstGeom>
          <a:ln w="38100" cap="flat">
            <a:round/>
            <a:headEnd type="arrow"/>
            <a:tailEnd type="arrow"/>
          </a:ln>
          <a:effectLst>
            <a:outerShdw blurRad="40000" dist="50800" dir="5400000" rotWithShape="0">
              <a:srgbClr val="000000">
                <a:alpha val="38000"/>
              </a:srgbClr>
            </a:outerShdw>
          </a:effectLst>
          <a:scene3d>
            <a:camera prst="orthographicFront"/>
            <a:lightRig rig="threePt" dir="t"/>
          </a:scene3d>
          <a:sp3d>
            <a:bevelT/>
            <a:bevelB/>
          </a:sp3d>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rot="10800000" flipV="1">
            <a:off x="2171700" y="2387600"/>
            <a:ext cx="774700" cy="508000"/>
          </a:xfrm>
          <a:prstGeom prst="straightConnector1">
            <a:avLst/>
          </a:prstGeom>
          <a:ln w="38100" cap="flat">
            <a:round/>
            <a:headEnd type="arrow"/>
            <a:tailEnd type="arrow"/>
          </a:ln>
          <a:effectLst>
            <a:outerShdw blurRad="40000" dist="50800" dir="5400000" rotWithShape="0">
              <a:srgbClr val="000000">
                <a:alpha val="38000"/>
              </a:srgbClr>
            </a:outerShdw>
          </a:effectLst>
          <a:scene3d>
            <a:camera prst="orthographicFront"/>
            <a:lightRig rig="threePt" dir="t"/>
          </a:scene3d>
          <a:sp3d>
            <a:bevelT/>
            <a:bevelB/>
          </a:sp3d>
        </p:spPr>
        <p:style>
          <a:lnRef idx="2">
            <a:schemeClr val="accent1"/>
          </a:lnRef>
          <a:fillRef idx="0">
            <a:schemeClr val="accent1"/>
          </a:fillRef>
          <a:effectRef idx="1">
            <a:schemeClr val="accent1"/>
          </a:effectRef>
          <a:fontRef idx="minor">
            <a:schemeClr val="tx1"/>
          </a:fontRef>
        </p:style>
      </p:cxnSp>
      <p:grpSp>
        <p:nvGrpSpPr>
          <p:cNvPr id="11" name="Group 46"/>
          <p:cNvGrpSpPr/>
          <p:nvPr/>
        </p:nvGrpSpPr>
        <p:grpSpPr>
          <a:xfrm>
            <a:off x="7874000" y="3429000"/>
            <a:ext cx="990600" cy="917377"/>
            <a:chOff x="7632700" y="4089400"/>
            <a:chExt cx="990600" cy="917377"/>
          </a:xfrm>
        </p:grpSpPr>
        <p:sp>
          <p:nvSpPr>
            <p:cNvPr id="44" name="Rounded Rectangle 43"/>
            <p:cNvSpPr/>
            <p:nvPr/>
          </p:nvSpPr>
          <p:spPr>
            <a:xfrm>
              <a:off x="7670800" y="4089400"/>
              <a:ext cx="952500" cy="876300"/>
            </a:xfrm>
            <a:prstGeom prst="roundRect">
              <a:avLst/>
            </a:prstGeom>
            <a:solidFill>
              <a:srgbClr val="FFFFCC">
                <a:alpha val="85000"/>
              </a:srgbClr>
            </a:solidFill>
            <a:ln>
              <a:solidFill>
                <a:srgbClr val="FFFFCC"/>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2" name="Picture 41" descr="openvista.gif"/>
            <p:cNvPicPr>
              <a:picLocks noChangeAspect="1"/>
            </p:cNvPicPr>
            <p:nvPr/>
          </p:nvPicPr>
          <p:blipFill>
            <a:blip r:embed="rId7" cstate="print"/>
            <a:stretch>
              <a:fillRect/>
            </a:stretch>
          </p:blipFill>
          <p:spPr>
            <a:xfrm>
              <a:off x="7734300" y="4095750"/>
              <a:ext cx="755009" cy="857250"/>
            </a:xfrm>
            <a:prstGeom prst="rect">
              <a:avLst/>
            </a:prstGeom>
          </p:spPr>
        </p:pic>
        <p:sp>
          <p:nvSpPr>
            <p:cNvPr id="46" name="TextBox 45"/>
            <p:cNvSpPr txBox="1"/>
            <p:nvPr/>
          </p:nvSpPr>
          <p:spPr>
            <a:xfrm>
              <a:off x="7632700" y="4699000"/>
              <a:ext cx="979956" cy="307777"/>
            </a:xfrm>
            <a:prstGeom prst="rect">
              <a:avLst/>
            </a:prstGeom>
            <a:noFill/>
          </p:spPr>
          <p:txBody>
            <a:bodyPr wrap="none" rtlCol="0">
              <a:spAutoFit/>
            </a:bodyPr>
            <a:lstStyle/>
            <a:p>
              <a:r>
                <a:rPr lang="en-US" dirty="0" err="1" smtClean="0"/>
                <a:t>openVista</a:t>
              </a:r>
              <a:endParaRPr lang="en-US" dirty="0"/>
            </a:p>
          </p:txBody>
        </p:sp>
      </p:grpSp>
      <p:cxnSp>
        <p:nvCxnSpPr>
          <p:cNvPr id="48" name="Elbow Connector 47"/>
          <p:cNvCxnSpPr>
            <a:stCxn id="44" idx="1"/>
          </p:cNvCxnSpPr>
          <p:nvPr/>
        </p:nvCxnSpPr>
        <p:spPr>
          <a:xfrm rot="10800000" flipV="1">
            <a:off x="7429500" y="3867150"/>
            <a:ext cx="482600" cy="6350"/>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56" name="Elbow Connector 47"/>
          <p:cNvCxnSpPr>
            <a:endCxn id="106" idx="1"/>
          </p:cNvCxnSpPr>
          <p:nvPr/>
        </p:nvCxnSpPr>
        <p:spPr>
          <a:xfrm rot="16200000" flipH="1">
            <a:off x="7094504" y="4005296"/>
            <a:ext cx="1131332" cy="486740"/>
          </a:xfrm>
          <a:prstGeom prst="bentConnector2">
            <a:avLst/>
          </a:prstGeom>
        </p:spPr>
        <p:style>
          <a:lnRef idx="2">
            <a:schemeClr val="accent1"/>
          </a:lnRef>
          <a:fillRef idx="0">
            <a:schemeClr val="accent1"/>
          </a:fillRef>
          <a:effectRef idx="1">
            <a:schemeClr val="accent1"/>
          </a:effectRef>
          <a:fontRef idx="minor">
            <a:schemeClr val="tx1"/>
          </a:fontRef>
        </p:style>
      </p:cxnSp>
      <p:sp>
        <p:nvSpPr>
          <p:cNvPr id="63" name="Rounded Rectangle 62"/>
          <p:cNvSpPr/>
          <p:nvPr/>
        </p:nvSpPr>
        <p:spPr>
          <a:xfrm>
            <a:off x="5918200" y="2222500"/>
            <a:ext cx="2140671" cy="406400"/>
          </a:xfrm>
          <a:prstGeom prst="roundRect">
            <a:avLst/>
          </a:prstGeom>
          <a:solidFill>
            <a:srgbClr val="CEBF80">
              <a:alpha val="56000"/>
            </a:srgbClr>
          </a:solidFill>
          <a:ln>
            <a:solidFill>
              <a:srgbClr val="FFFFCC"/>
            </a:solidFill>
          </a:ln>
          <a:effectLst>
            <a:outerShdw blurRad="40000" dist="23000" dir="5400000" rotWithShape="0">
              <a:srgbClr val="000000">
                <a:alpha val="35000"/>
              </a:srgbClr>
            </a:outerShdw>
            <a:reflection stA="50000" endPos="75000" dist="127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5918200" y="2237552"/>
            <a:ext cx="2286000" cy="307777"/>
          </a:xfrm>
          <a:prstGeom prst="rect">
            <a:avLst/>
          </a:prstGeom>
          <a:noFill/>
        </p:spPr>
        <p:txBody>
          <a:bodyPr wrap="square" rtlCol="0">
            <a:spAutoFit/>
          </a:bodyPr>
          <a:lstStyle/>
          <a:p>
            <a:r>
              <a:rPr lang="en-US" dirty="0" smtClean="0"/>
              <a:t>RESTful Web Services</a:t>
            </a:r>
            <a:endParaRPr lang="en-US" dirty="0"/>
          </a:p>
        </p:txBody>
      </p:sp>
      <p:sp>
        <p:nvSpPr>
          <p:cNvPr id="71" name="Rounded Rectangle 70"/>
          <p:cNvSpPr/>
          <p:nvPr/>
        </p:nvSpPr>
        <p:spPr>
          <a:xfrm>
            <a:off x="7950200" y="4394200"/>
            <a:ext cx="952500" cy="787400"/>
          </a:xfrm>
          <a:prstGeom prst="roundRect">
            <a:avLst/>
          </a:prstGeom>
          <a:solidFill>
            <a:srgbClr val="FFFFCC">
              <a:alpha val="85000"/>
            </a:srgbClr>
          </a:solidFill>
          <a:ln>
            <a:solidFill>
              <a:srgbClr val="FFFFCC"/>
            </a:solidFill>
          </a:ln>
          <a:effectLst>
            <a:outerShdw blurRad="40000" dist="23000" dir="5400000" rotWithShape="0">
              <a:srgbClr val="000000">
                <a:alpha val="35000"/>
              </a:srgbClr>
            </a:outerShdw>
            <a:reflection stA="50000" endPos="75000" dist="127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1092200" y="2938534"/>
            <a:ext cx="2489200" cy="1887466"/>
          </a:xfrm>
          <a:prstGeom prst="roundRect">
            <a:avLst/>
          </a:prstGeom>
          <a:gradFill flip="none" rotWithShape="1">
            <a:gsLst>
              <a:gs pos="0">
                <a:srgbClr val="B07305">
                  <a:alpha val="84000"/>
                </a:srgbClr>
              </a:gs>
              <a:gs pos="100000">
                <a:schemeClr val="bg1">
                  <a:alpha val="84000"/>
                </a:schemeClr>
              </a:gs>
            </a:gsLst>
            <a:lin ang="0" scaled="1"/>
            <a:tileRect/>
          </a:gradFill>
          <a:ln/>
          <a:effectLst>
            <a:innerShdw blurRad="63500" dist="50800" dir="13500000">
              <a:srgbClr val="000000">
                <a:alpha val="50000"/>
              </a:srgbClr>
            </a:innerShdw>
            <a:reflection stA="50000" endPos="75000" dist="12700" dir="5400000" sy="-100000" algn="bl" rotWithShape="0"/>
          </a:effectLst>
        </p:spPr>
        <p:style>
          <a:lnRef idx="1">
            <a:schemeClr val="accent1"/>
          </a:lnRef>
          <a:fillRef idx="3">
            <a:schemeClr val="accent1"/>
          </a:fillRef>
          <a:effectRef idx="2">
            <a:schemeClr val="accent1"/>
          </a:effectRef>
          <a:fontRef idx="minor">
            <a:schemeClr val="lt1"/>
          </a:fontRef>
        </p:style>
      </p:sp>
      <p:sp>
        <p:nvSpPr>
          <p:cNvPr id="75" name="Rounded Rectangle 74"/>
          <p:cNvSpPr/>
          <p:nvPr/>
        </p:nvSpPr>
        <p:spPr>
          <a:xfrm>
            <a:off x="1357368" y="3454400"/>
            <a:ext cx="1930400" cy="1079500"/>
          </a:xfrm>
          <a:prstGeom prst="roundRect">
            <a:avLst/>
          </a:prstGeom>
          <a:solidFill>
            <a:srgbClr val="FFFFCC">
              <a:alpha val="85000"/>
            </a:srgbClr>
          </a:solidFill>
          <a:ln>
            <a:solidFill>
              <a:srgbClr val="FFFFCC"/>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TextBox 87"/>
          <p:cNvSpPr txBox="1"/>
          <p:nvPr/>
        </p:nvSpPr>
        <p:spPr>
          <a:xfrm>
            <a:off x="1484368" y="3416300"/>
            <a:ext cx="1582484" cy="1600438"/>
          </a:xfrm>
          <a:prstGeom prst="rect">
            <a:avLst/>
          </a:prstGeom>
          <a:noFill/>
        </p:spPr>
        <p:txBody>
          <a:bodyPr wrap="none" rtlCol="0">
            <a:spAutoFit/>
          </a:bodyPr>
          <a:lstStyle/>
          <a:p>
            <a:pPr>
              <a:buFont typeface="Arial"/>
              <a:buChar char="•"/>
            </a:pPr>
            <a:r>
              <a:rPr lang="en-US" dirty="0" smtClean="0">
                <a:latin typeface="Verdana"/>
              </a:rPr>
              <a:t>Tabs</a:t>
            </a:r>
          </a:p>
          <a:p>
            <a:pPr>
              <a:buFont typeface="Arial"/>
              <a:buChar char="•"/>
            </a:pPr>
            <a:r>
              <a:rPr lang="en-US" dirty="0" err="1" smtClean="0">
                <a:latin typeface="Verdana"/>
              </a:rPr>
              <a:t>Coverflow</a:t>
            </a:r>
            <a:r>
              <a:rPr lang="en-US" dirty="0" smtClean="0">
                <a:latin typeface="Verdana"/>
              </a:rPr>
              <a:t> </a:t>
            </a:r>
          </a:p>
          <a:p>
            <a:pPr>
              <a:buFont typeface="Arial"/>
              <a:buChar char="•"/>
            </a:pPr>
            <a:r>
              <a:rPr lang="en-US" dirty="0" smtClean="0">
                <a:latin typeface="Verdana"/>
              </a:rPr>
              <a:t>Date Slider</a:t>
            </a:r>
          </a:p>
          <a:p>
            <a:pPr>
              <a:buFont typeface="Arial"/>
              <a:buChar char="•"/>
            </a:pPr>
            <a:r>
              <a:rPr lang="en-US" dirty="0" smtClean="0">
                <a:latin typeface="Verdana"/>
              </a:rPr>
              <a:t>Image Viewers</a:t>
            </a:r>
          </a:p>
          <a:p>
            <a:pPr>
              <a:buFont typeface="Arial"/>
              <a:buChar char="•"/>
            </a:pPr>
            <a:r>
              <a:rPr lang="en-US" dirty="0" smtClean="0">
                <a:latin typeface="Verdana"/>
              </a:rPr>
              <a:t>Charts</a:t>
            </a:r>
          </a:p>
          <a:p>
            <a:pPr>
              <a:buFont typeface="Arial"/>
              <a:buChar char="•"/>
            </a:pPr>
            <a:endParaRPr lang="en-US" dirty="0" smtClean="0">
              <a:latin typeface="Verdana"/>
            </a:endParaRPr>
          </a:p>
          <a:p>
            <a:pPr>
              <a:buFont typeface="Arial"/>
              <a:buChar char="•"/>
            </a:pPr>
            <a:endParaRPr lang="en-US" dirty="0">
              <a:latin typeface="Verdana"/>
            </a:endParaRPr>
          </a:p>
        </p:txBody>
      </p:sp>
      <p:pic>
        <p:nvPicPr>
          <p:cNvPr id="57" name="Picture 56" descr="logo_jquery_215x53.gif"/>
          <p:cNvPicPr>
            <a:picLocks noChangeAspect="1"/>
          </p:cNvPicPr>
          <p:nvPr/>
        </p:nvPicPr>
        <p:blipFill>
          <a:blip r:embed="rId8" cstate="print"/>
          <a:stretch>
            <a:fillRect/>
          </a:stretch>
        </p:blipFill>
        <p:spPr>
          <a:xfrm>
            <a:off x="1162051" y="3016250"/>
            <a:ext cx="1416768" cy="349250"/>
          </a:xfrm>
          <a:prstGeom prst="rect">
            <a:avLst/>
          </a:prstGeom>
        </p:spPr>
      </p:pic>
      <p:sp>
        <p:nvSpPr>
          <p:cNvPr id="77" name="TextBox 76"/>
          <p:cNvSpPr txBox="1"/>
          <p:nvPr/>
        </p:nvSpPr>
        <p:spPr>
          <a:xfrm>
            <a:off x="1689100" y="4495801"/>
            <a:ext cx="863600" cy="369332"/>
          </a:xfrm>
          <a:prstGeom prst="rect">
            <a:avLst/>
          </a:prstGeom>
          <a:noFill/>
        </p:spPr>
        <p:txBody>
          <a:bodyPr wrap="square" rtlCol="0">
            <a:spAutoFit/>
          </a:bodyPr>
          <a:lstStyle/>
          <a:p>
            <a:r>
              <a:rPr lang="en-US" sz="1800" b="1" dirty="0" smtClean="0"/>
              <a:t>AJAX</a:t>
            </a:r>
            <a:endParaRPr lang="en-US" sz="1800" b="1" dirty="0"/>
          </a:p>
        </p:txBody>
      </p:sp>
      <p:sp>
        <p:nvSpPr>
          <p:cNvPr id="104" name="TextBox 103"/>
          <p:cNvSpPr txBox="1"/>
          <p:nvPr/>
        </p:nvSpPr>
        <p:spPr>
          <a:xfrm>
            <a:off x="1447800" y="4864100"/>
            <a:ext cx="1661633" cy="307777"/>
          </a:xfrm>
          <a:prstGeom prst="rect">
            <a:avLst/>
          </a:prstGeom>
          <a:noFill/>
        </p:spPr>
        <p:txBody>
          <a:bodyPr wrap="none" rtlCol="0">
            <a:spAutoFit/>
          </a:bodyPr>
          <a:lstStyle/>
          <a:p>
            <a:r>
              <a:rPr lang="en-US" dirty="0" err="1" smtClean="0"/>
              <a:t>medCafe</a:t>
            </a:r>
            <a:r>
              <a:rPr lang="en-US" dirty="0" smtClean="0"/>
              <a:t> Interface</a:t>
            </a:r>
            <a:endParaRPr lang="en-US" dirty="0"/>
          </a:p>
        </p:txBody>
      </p:sp>
      <p:sp>
        <p:nvSpPr>
          <p:cNvPr id="105" name="TextBox 104"/>
          <p:cNvSpPr txBox="1"/>
          <p:nvPr/>
        </p:nvSpPr>
        <p:spPr>
          <a:xfrm>
            <a:off x="4775200" y="4826000"/>
            <a:ext cx="1659429" cy="307777"/>
          </a:xfrm>
          <a:prstGeom prst="rect">
            <a:avLst/>
          </a:prstGeom>
          <a:noFill/>
        </p:spPr>
        <p:txBody>
          <a:bodyPr wrap="none" rtlCol="0">
            <a:spAutoFit/>
          </a:bodyPr>
          <a:lstStyle/>
          <a:p>
            <a:r>
              <a:rPr lang="en-US" dirty="0" smtClean="0"/>
              <a:t>Health-data server</a:t>
            </a:r>
            <a:endParaRPr lang="en-US" dirty="0"/>
          </a:p>
        </p:txBody>
      </p:sp>
      <p:sp>
        <p:nvSpPr>
          <p:cNvPr id="106" name="TextBox 105"/>
          <p:cNvSpPr txBox="1"/>
          <p:nvPr/>
        </p:nvSpPr>
        <p:spPr>
          <a:xfrm>
            <a:off x="7903540" y="4445000"/>
            <a:ext cx="961060" cy="738664"/>
          </a:xfrm>
          <a:prstGeom prst="rect">
            <a:avLst/>
          </a:prstGeom>
          <a:noFill/>
        </p:spPr>
        <p:txBody>
          <a:bodyPr wrap="square" rtlCol="0">
            <a:spAutoFit/>
          </a:bodyPr>
          <a:lstStyle/>
          <a:p>
            <a:r>
              <a:rPr lang="en-US" dirty="0" smtClean="0"/>
              <a:t>Additional</a:t>
            </a:r>
          </a:p>
          <a:p>
            <a:r>
              <a:rPr lang="en-US" dirty="0" smtClean="0"/>
              <a:t>Data servers</a:t>
            </a:r>
            <a:endParaRPr lang="en-US" dirty="0"/>
          </a:p>
        </p:txBody>
      </p:sp>
      <p:sp>
        <p:nvSpPr>
          <p:cNvPr id="108" name="TextBox 107"/>
          <p:cNvSpPr txBox="1"/>
          <p:nvPr/>
        </p:nvSpPr>
        <p:spPr>
          <a:xfrm>
            <a:off x="4876800" y="4406901"/>
            <a:ext cx="1892300" cy="369332"/>
          </a:xfrm>
          <a:prstGeom prst="rect">
            <a:avLst/>
          </a:prstGeom>
          <a:noFill/>
        </p:spPr>
        <p:txBody>
          <a:bodyPr wrap="square" rtlCol="0">
            <a:spAutoFit/>
          </a:bodyPr>
          <a:lstStyle/>
          <a:p>
            <a:r>
              <a:rPr lang="en-US" sz="1800" b="1" dirty="0" smtClean="0"/>
              <a:t>JAVA/ J2EE</a:t>
            </a:r>
            <a:endParaRPr lang="en-US" sz="1800" b="1"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Health-data Server Architecture</a:t>
            </a:r>
            <a:endParaRPr lang="en-US" dirty="0"/>
          </a:p>
        </p:txBody>
      </p:sp>
      <p:sp>
        <p:nvSpPr>
          <p:cNvPr id="4" name="Rounded Rectangle 3"/>
          <p:cNvSpPr/>
          <p:nvPr/>
        </p:nvSpPr>
        <p:spPr>
          <a:xfrm>
            <a:off x="2028130" y="2517427"/>
            <a:ext cx="2572445" cy="1835498"/>
          </a:xfrm>
          <a:prstGeom prst="roundRect">
            <a:avLst/>
          </a:prstGeom>
          <a:gradFill flip="none" rotWithShape="1">
            <a:gsLst>
              <a:gs pos="0">
                <a:srgbClr val="B07305">
                  <a:alpha val="84000"/>
                </a:srgbClr>
              </a:gs>
              <a:gs pos="100000">
                <a:schemeClr val="bg1">
                  <a:alpha val="84000"/>
                </a:schemeClr>
              </a:gs>
            </a:gsLst>
            <a:lin ang="0" scaled="1"/>
            <a:tileRect/>
          </a:gradFill>
          <a:ln/>
          <a:effectLst>
            <a:innerShdw blurRad="63500" dist="50800" dir="13500000">
              <a:srgbClr val="000000">
                <a:alpha val="50000"/>
              </a:srgbClr>
            </a:innerShdw>
            <a:reflection stA="50000" endPos="75000" dist="12700" dir="5400000" sy="-100000" algn="bl" rotWithShape="0"/>
          </a:effectLst>
        </p:spPr>
        <p:style>
          <a:lnRef idx="1">
            <a:schemeClr val="accent1"/>
          </a:lnRef>
          <a:fillRef idx="3">
            <a:schemeClr val="accent1"/>
          </a:fillRef>
          <a:effectRef idx="2">
            <a:schemeClr val="accent1"/>
          </a:effectRef>
          <a:fontRef idx="minor">
            <a:schemeClr val="lt1"/>
          </a:fontRef>
        </p:style>
      </p:sp>
      <p:grpSp>
        <p:nvGrpSpPr>
          <p:cNvPr id="3" name="Group 19"/>
          <p:cNvGrpSpPr/>
          <p:nvPr/>
        </p:nvGrpSpPr>
        <p:grpSpPr>
          <a:xfrm>
            <a:off x="2352675" y="2574925"/>
            <a:ext cx="1943100" cy="762000"/>
            <a:chOff x="1092200" y="4381500"/>
            <a:chExt cx="1943100" cy="762000"/>
          </a:xfrm>
        </p:grpSpPr>
        <p:sp>
          <p:nvSpPr>
            <p:cNvPr id="15" name="Rounded Rectangle 14"/>
            <p:cNvSpPr/>
            <p:nvPr/>
          </p:nvSpPr>
          <p:spPr>
            <a:xfrm>
              <a:off x="1092200" y="4419600"/>
              <a:ext cx="1943100" cy="723900"/>
            </a:xfrm>
            <a:prstGeom prst="roundRect">
              <a:avLst/>
            </a:prstGeom>
            <a:solidFill>
              <a:srgbClr val="FFFFCC">
                <a:alpha val="85000"/>
              </a:srgbClr>
            </a:solidFill>
            <a:ln>
              <a:solidFill>
                <a:srgbClr val="FFFFCC"/>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a:t>
              </a:r>
              <a:endParaRPr lang="en-US" dirty="0"/>
            </a:p>
          </p:txBody>
        </p:sp>
        <p:pic>
          <p:nvPicPr>
            <p:cNvPr id="16" name="Content Placeholder 9" descr="tomcat.gif"/>
            <p:cNvPicPr>
              <a:picLocks noChangeAspect="1"/>
            </p:cNvPicPr>
            <p:nvPr/>
          </p:nvPicPr>
          <p:blipFill>
            <a:blip r:embed="rId2"/>
            <a:srcRect l="-9812" r="-9812"/>
            <a:stretch>
              <a:fillRect/>
            </a:stretch>
          </p:blipFill>
          <p:spPr bwMode="auto">
            <a:xfrm>
              <a:off x="1612900" y="4634424"/>
              <a:ext cx="796103" cy="470976"/>
            </a:xfrm>
            <a:prstGeom prst="rect">
              <a:avLst/>
            </a:prstGeom>
            <a:noFill/>
            <a:ln w="9525">
              <a:noFill/>
              <a:miter lim="800000"/>
              <a:headEnd/>
              <a:tailEnd/>
            </a:ln>
            <a:effectLst/>
          </p:spPr>
        </p:pic>
        <p:sp>
          <p:nvSpPr>
            <p:cNvPr id="18" name="TextBox 17"/>
            <p:cNvSpPr txBox="1"/>
            <p:nvPr/>
          </p:nvSpPr>
          <p:spPr>
            <a:xfrm>
              <a:off x="1117600" y="4381500"/>
              <a:ext cx="1736373" cy="307777"/>
            </a:xfrm>
            <a:prstGeom prst="rect">
              <a:avLst/>
            </a:prstGeom>
            <a:noFill/>
          </p:spPr>
          <p:txBody>
            <a:bodyPr wrap="none" rtlCol="0">
              <a:spAutoFit/>
            </a:bodyPr>
            <a:lstStyle/>
            <a:p>
              <a:r>
                <a:rPr lang="en-US" dirty="0" smtClean="0"/>
                <a:t>Tomcat Web server</a:t>
              </a:r>
              <a:endParaRPr lang="en-US" dirty="0"/>
            </a:p>
          </p:txBody>
        </p:sp>
      </p:grpSp>
      <p:grpSp>
        <p:nvGrpSpPr>
          <p:cNvPr id="5" name="Group 11"/>
          <p:cNvGrpSpPr/>
          <p:nvPr/>
        </p:nvGrpSpPr>
        <p:grpSpPr>
          <a:xfrm>
            <a:off x="2835275" y="3400425"/>
            <a:ext cx="1003300" cy="520700"/>
            <a:chOff x="1600200" y="2273300"/>
            <a:chExt cx="1473200" cy="711200"/>
          </a:xfrm>
        </p:grpSpPr>
        <p:sp>
          <p:nvSpPr>
            <p:cNvPr id="13" name="Rounded Rectangle 12"/>
            <p:cNvSpPr/>
            <p:nvPr/>
          </p:nvSpPr>
          <p:spPr>
            <a:xfrm>
              <a:off x="1600200" y="2273300"/>
              <a:ext cx="1473200" cy="711200"/>
            </a:xfrm>
            <a:prstGeom prst="roundRect">
              <a:avLst/>
            </a:prstGeom>
            <a:solidFill>
              <a:srgbClr val="FFFFCC">
                <a:alpha val="85000"/>
              </a:srgbClr>
            </a:solidFill>
            <a:ln>
              <a:solidFill>
                <a:srgbClr val="FFFFCC"/>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restlet-logo200.gif"/>
            <p:cNvPicPr>
              <a:picLocks noChangeAspect="1"/>
            </p:cNvPicPr>
            <p:nvPr/>
          </p:nvPicPr>
          <p:blipFill>
            <a:blip r:embed="rId3"/>
            <a:stretch>
              <a:fillRect/>
            </a:stretch>
          </p:blipFill>
          <p:spPr>
            <a:xfrm>
              <a:off x="1676400" y="2393950"/>
              <a:ext cx="1341549" cy="476250"/>
            </a:xfrm>
            <a:prstGeom prst="rect">
              <a:avLst/>
            </a:prstGeom>
          </p:spPr>
        </p:pic>
      </p:grpSp>
      <p:grpSp>
        <p:nvGrpSpPr>
          <p:cNvPr id="6" name="Group 26"/>
          <p:cNvGrpSpPr/>
          <p:nvPr/>
        </p:nvGrpSpPr>
        <p:grpSpPr>
          <a:xfrm>
            <a:off x="5502275" y="2473325"/>
            <a:ext cx="1028700" cy="431800"/>
            <a:chOff x="7302500" y="2146300"/>
            <a:chExt cx="1435100" cy="546100"/>
          </a:xfrm>
        </p:grpSpPr>
        <p:sp>
          <p:nvSpPr>
            <p:cNvPr id="25" name="Rounded Rectangle 24"/>
            <p:cNvSpPr/>
            <p:nvPr/>
          </p:nvSpPr>
          <p:spPr>
            <a:xfrm>
              <a:off x="7302500" y="2146300"/>
              <a:ext cx="1435100" cy="546100"/>
            </a:xfrm>
            <a:prstGeom prst="roundRect">
              <a:avLst/>
            </a:prstGeom>
            <a:solidFill>
              <a:srgbClr val="FFFFCC">
                <a:alpha val="85000"/>
              </a:srgbClr>
            </a:solidFill>
            <a:ln>
              <a:solidFill>
                <a:srgbClr val="FFFFCC"/>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descr="hData_logo.png"/>
            <p:cNvPicPr>
              <a:picLocks noChangeAspect="1"/>
            </p:cNvPicPr>
            <p:nvPr/>
          </p:nvPicPr>
          <p:blipFill>
            <a:blip r:embed="rId4" cstate="print"/>
            <a:stretch>
              <a:fillRect/>
            </a:stretch>
          </p:blipFill>
          <p:spPr>
            <a:xfrm>
              <a:off x="7385314" y="2273370"/>
              <a:ext cx="1149663" cy="304730"/>
            </a:xfrm>
            <a:prstGeom prst="rect">
              <a:avLst/>
            </a:prstGeom>
          </p:spPr>
        </p:pic>
      </p:grpSp>
      <p:cxnSp>
        <p:nvCxnSpPr>
          <p:cNvPr id="33" name="Elbow Connector 32"/>
          <p:cNvCxnSpPr>
            <a:stCxn id="4" idx="3"/>
          </p:cNvCxnSpPr>
          <p:nvPr/>
        </p:nvCxnSpPr>
        <p:spPr>
          <a:xfrm flipV="1">
            <a:off x="4600575" y="2714626"/>
            <a:ext cx="889000" cy="720550"/>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grpSp>
        <p:nvGrpSpPr>
          <p:cNvPr id="7" name="Group 46"/>
          <p:cNvGrpSpPr/>
          <p:nvPr/>
        </p:nvGrpSpPr>
        <p:grpSpPr>
          <a:xfrm>
            <a:off x="5502275" y="2981325"/>
            <a:ext cx="990600" cy="917377"/>
            <a:chOff x="7632700" y="4089400"/>
            <a:chExt cx="990600" cy="917377"/>
          </a:xfrm>
        </p:grpSpPr>
        <p:sp>
          <p:nvSpPr>
            <p:cNvPr id="44" name="Rounded Rectangle 43"/>
            <p:cNvSpPr/>
            <p:nvPr/>
          </p:nvSpPr>
          <p:spPr>
            <a:xfrm>
              <a:off x="7670800" y="4089400"/>
              <a:ext cx="952500" cy="876300"/>
            </a:xfrm>
            <a:prstGeom prst="roundRect">
              <a:avLst/>
            </a:prstGeom>
            <a:solidFill>
              <a:srgbClr val="FFFFCC">
                <a:alpha val="85000"/>
              </a:srgbClr>
            </a:solidFill>
            <a:ln>
              <a:solidFill>
                <a:srgbClr val="FFFFCC"/>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2" name="Picture 41" descr="openvista.gif"/>
            <p:cNvPicPr>
              <a:picLocks noChangeAspect="1"/>
            </p:cNvPicPr>
            <p:nvPr/>
          </p:nvPicPr>
          <p:blipFill>
            <a:blip r:embed="rId5"/>
            <a:stretch>
              <a:fillRect/>
            </a:stretch>
          </p:blipFill>
          <p:spPr>
            <a:xfrm>
              <a:off x="7734300" y="4095750"/>
              <a:ext cx="755009" cy="857250"/>
            </a:xfrm>
            <a:prstGeom prst="rect">
              <a:avLst/>
            </a:prstGeom>
          </p:spPr>
        </p:pic>
        <p:sp>
          <p:nvSpPr>
            <p:cNvPr id="46" name="TextBox 45"/>
            <p:cNvSpPr txBox="1"/>
            <p:nvPr/>
          </p:nvSpPr>
          <p:spPr>
            <a:xfrm>
              <a:off x="7632700" y="4699000"/>
              <a:ext cx="979956" cy="307777"/>
            </a:xfrm>
            <a:prstGeom prst="rect">
              <a:avLst/>
            </a:prstGeom>
            <a:noFill/>
          </p:spPr>
          <p:txBody>
            <a:bodyPr wrap="none" rtlCol="0">
              <a:spAutoFit/>
            </a:bodyPr>
            <a:lstStyle/>
            <a:p>
              <a:r>
                <a:rPr lang="en-US" dirty="0" err="1" smtClean="0"/>
                <a:t>openVista</a:t>
              </a:r>
              <a:endParaRPr lang="en-US" dirty="0"/>
            </a:p>
          </p:txBody>
        </p:sp>
      </p:grpSp>
      <p:cxnSp>
        <p:nvCxnSpPr>
          <p:cNvPr id="48" name="Elbow Connector 47"/>
          <p:cNvCxnSpPr/>
          <p:nvPr/>
        </p:nvCxnSpPr>
        <p:spPr>
          <a:xfrm rot="10800000" flipV="1">
            <a:off x="5057775" y="3419475"/>
            <a:ext cx="482600" cy="6350"/>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cxnSp>
        <p:nvCxnSpPr>
          <p:cNvPr id="56" name="Elbow Connector 47"/>
          <p:cNvCxnSpPr>
            <a:endCxn id="106" idx="1"/>
          </p:cNvCxnSpPr>
          <p:nvPr/>
        </p:nvCxnSpPr>
        <p:spPr>
          <a:xfrm rot="16200000" flipH="1">
            <a:off x="4722779" y="3557621"/>
            <a:ext cx="1131332" cy="486740"/>
          </a:xfrm>
          <a:prstGeom prst="bentConnector2">
            <a:avLst/>
          </a:prstGeom>
        </p:spPr>
        <p:style>
          <a:lnRef idx="2">
            <a:schemeClr val="accent1"/>
          </a:lnRef>
          <a:fillRef idx="0">
            <a:schemeClr val="accent1"/>
          </a:fillRef>
          <a:effectRef idx="1">
            <a:schemeClr val="accent1"/>
          </a:effectRef>
          <a:fontRef idx="minor">
            <a:schemeClr val="tx1"/>
          </a:fontRef>
        </p:style>
      </p:cxnSp>
      <p:sp>
        <p:nvSpPr>
          <p:cNvPr id="63" name="Rounded Rectangle 62"/>
          <p:cNvSpPr/>
          <p:nvPr/>
        </p:nvSpPr>
        <p:spPr>
          <a:xfrm>
            <a:off x="3546475" y="1774825"/>
            <a:ext cx="2140671" cy="406400"/>
          </a:xfrm>
          <a:prstGeom prst="roundRect">
            <a:avLst/>
          </a:prstGeom>
          <a:solidFill>
            <a:srgbClr val="CEBF80">
              <a:alpha val="56000"/>
            </a:srgbClr>
          </a:solidFill>
          <a:ln>
            <a:solidFill>
              <a:srgbClr val="FFFFCC"/>
            </a:solidFill>
          </a:ln>
          <a:effectLst>
            <a:outerShdw blurRad="40000" dist="23000" dir="5400000" rotWithShape="0">
              <a:srgbClr val="000000">
                <a:alpha val="35000"/>
              </a:srgbClr>
            </a:outerShdw>
            <a:reflection stA="50000" endPos="75000" dist="127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3546475" y="1789877"/>
            <a:ext cx="2286000" cy="307777"/>
          </a:xfrm>
          <a:prstGeom prst="rect">
            <a:avLst/>
          </a:prstGeom>
          <a:noFill/>
        </p:spPr>
        <p:txBody>
          <a:bodyPr wrap="square" rtlCol="0">
            <a:spAutoFit/>
          </a:bodyPr>
          <a:lstStyle/>
          <a:p>
            <a:r>
              <a:rPr lang="en-US" dirty="0" smtClean="0"/>
              <a:t>RESTful Web Services</a:t>
            </a:r>
            <a:endParaRPr lang="en-US" dirty="0"/>
          </a:p>
        </p:txBody>
      </p:sp>
      <p:sp>
        <p:nvSpPr>
          <p:cNvPr id="71" name="Rounded Rectangle 70"/>
          <p:cNvSpPr/>
          <p:nvPr/>
        </p:nvSpPr>
        <p:spPr>
          <a:xfrm>
            <a:off x="5578475" y="3946525"/>
            <a:ext cx="952500" cy="787400"/>
          </a:xfrm>
          <a:prstGeom prst="roundRect">
            <a:avLst/>
          </a:prstGeom>
          <a:solidFill>
            <a:srgbClr val="FFFFCC">
              <a:alpha val="85000"/>
            </a:srgbClr>
          </a:solidFill>
          <a:ln>
            <a:solidFill>
              <a:srgbClr val="FFFFCC"/>
            </a:solidFill>
          </a:ln>
          <a:effectLst>
            <a:outerShdw blurRad="40000" dist="23000" dir="5400000" rotWithShape="0">
              <a:srgbClr val="000000">
                <a:alpha val="35000"/>
              </a:srgbClr>
            </a:outerShdw>
            <a:reflection stA="50000" endPos="75000" dist="127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TextBox 104"/>
          <p:cNvSpPr txBox="1"/>
          <p:nvPr/>
        </p:nvSpPr>
        <p:spPr>
          <a:xfrm>
            <a:off x="2403475" y="4378325"/>
            <a:ext cx="1659429" cy="307777"/>
          </a:xfrm>
          <a:prstGeom prst="rect">
            <a:avLst/>
          </a:prstGeom>
          <a:noFill/>
        </p:spPr>
        <p:txBody>
          <a:bodyPr wrap="none" rtlCol="0">
            <a:spAutoFit/>
          </a:bodyPr>
          <a:lstStyle/>
          <a:p>
            <a:r>
              <a:rPr lang="en-US" dirty="0" smtClean="0"/>
              <a:t>Health-data server</a:t>
            </a:r>
            <a:endParaRPr lang="en-US" dirty="0"/>
          </a:p>
        </p:txBody>
      </p:sp>
      <p:sp>
        <p:nvSpPr>
          <p:cNvPr id="106" name="TextBox 105"/>
          <p:cNvSpPr txBox="1"/>
          <p:nvPr/>
        </p:nvSpPr>
        <p:spPr>
          <a:xfrm>
            <a:off x="5531815" y="3997325"/>
            <a:ext cx="1088060" cy="738664"/>
          </a:xfrm>
          <a:prstGeom prst="rect">
            <a:avLst/>
          </a:prstGeom>
          <a:noFill/>
        </p:spPr>
        <p:txBody>
          <a:bodyPr wrap="square" rtlCol="0">
            <a:spAutoFit/>
          </a:bodyPr>
          <a:lstStyle/>
          <a:p>
            <a:r>
              <a:rPr lang="en-US" dirty="0" smtClean="0"/>
              <a:t>Additional</a:t>
            </a:r>
          </a:p>
          <a:p>
            <a:r>
              <a:rPr lang="en-US" dirty="0" smtClean="0"/>
              <a:t>Data servers</a:t>
            </a:r>
            <a:endParaRPr lang="en-US" dirty="0"/>
          </a:p>
        </p:txBody>
      </p:sp>
      <p:sp>
        <p:nvSpPr>
          <p:cNvPr id="108" name="TextBox 107"/>
          <p:cNvSpPr txBox="1"/>
          <p:nvPr/>
        </p:nvSpPr>
        <p:spPr>
          <a:xfrm>
            <a:off x="2505075" y="3959226"/>
            <a:ext cx="1892300" cy="369332"/>
          </a:xfrm>
          <a:prstGeom prst="rect">
            <a:avLst/>
          </a:prstGeom>
          <a:noFill/>
        </p:spPr>
        <p:txBody>
          <a:bodyPr wrap="square" rtlCol="0">
            <a:spAutoFit/>
          </a:bodyPr>
          <a:lstStyle/>
          <a:p>
            <a:r>
              <a:rPr lang="en-US" sz="1800" b="1" dirty="0" smtClean="0"/>
              <a:t>JAVA/ J2EE</a:t>
            </a:r>
            <a:endParaRPr lang="en-US" sz="1800" b="1"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Converting Data to GUI</a:t>
            </a:r>
            <a:endParaRPr lang="en-US" dirty="0"/>
          </a:p>
        </p:txBody>
      </p:sp>
      <p:sp>
        <p:nvSpPr>
          <p:cNvPr id="3" name="Content Placeholder 2"/>
          <p:cNvSpPr>
            <a:spLocks noGrp="1"/>
          </p:cNvSpPr>
          <p:nvPr>
            <p:ph idx="1"/>
          </p:nvPr>
        </p:nvSpPr>
        <p:spPr/>
        <p:txBody>
          <a:bodyPr/>
          <a:lstStyle/>
          <a:p>
            <a:r>
              <a:rPr lang="en-US" dirty="0" smtClean="0"/>
              <a:t>Converting </a:t>
            </a:r>
            <a:r>
              <a:rPr lang="en-US" dirty="0" err="1" smtClean="0"/>
              <a:t>hData</a:t>
            </a:r>
            <a:r>
              <a:rPr lang="en-US" dirty="0" smtClean="0"/>
              <a:t> to JSON</a:t>
            </a:r>
          </a:p>
          <a:p>
            <a:pPr lvl="1"/>
            <a:r>
              <a:rPr lang="en-US" dirty="0" smtClean="0"/>
              <a:t>JavaScript is the language for dynamic web interfaces</a:t>
            </a:r>
          </a:p>
          <a:p>
            <a:pPr lvl="1"/>
            <a:r>
              <a:rPr lang="en-US" dirty="0" smtClean="0"/>
              <a:t>Trivial mapping</a:t>
            </a:r>
          </a:p>
          <a:p>
            <a:r>
              <a:rPr lang="en-US" dirty="0" smtClean="0"/>
              <a:t>Templates allow the transformation anywhere</a:t>
            </a:r>
          </a:p>
          <a:p>
            <a:pPr lvl="1"/>
            <a:r>
              <a:rPr lang="en-US" dirty="0" smtClean="0"/>
              <a:t>Velocity and Velocity2JS</a:t>
            </a:r>
          </a:p>
          <a:p>
            <a:pPr lvl="1"/>
            <a:r>
              <a:rPr lang="en-US" dirty="0" smtClean="0"/>
              <a:t>Remember all the formats (HTML, XML, JSON, etc.)?</a:t>
            </a:r>
          </a:p>
          <a:p>
            <a:pPr lvl="1"/>
            <a:r>
              <a:rPr lang="en-US" dirty="0" smtClean="0"/>
              <a:t>Separates data from view</a:t>
            </a:r>
          </a:p>
          <a:p>
            <a:pPr lvl="1"/>
            <a:r>
              <a:rPr lang="en-US" dirty="0" smtClean="0"/>
              <a:t>Component builder</a:t>
            </a:r>
            <a:endParaRPr lang="en-US" dirty="0"/>
          </a:p>
        </p:txBody>
      </p:sp>
      <p:pic>
        <p:nvPicPr>
          <p:cNvPr id="5" name="Picture 4" descr="JSONexample.jpg"/>
          <p:cNvPicPr>
            <a:picLocks noChangeAspect="1"/>
          </p:cNvPicPr>
          <p:nvPr/>
        </p:nvPicPr>
        <p:blipFill>
          <a:blip r:embed="rId2"/>
          <a:stretch>
            <a:fillRect/>
          </a:stretch>
        </p:blipFill>
        <p:spPr>
          <a:xfrm>
            <a:off x="4428729" y="4381499"/>
            <a:ext cx="2666439" cy="1581151"/>
          </a:xfrm>
          <a:prstGeom prst="rect">
            <a:avLst/>
          </a:prstGeom>
        </p:spPr>
      </p:pic>
      <p:pic>
        <p:nvPicPr>
          <p:cNvPr id="6" name="Picture 5" descr="hdataexample.jpg"/>
          <p:cNvPicPr>
            <a:picLocks noChangeAspect="1"/>
          </p:cNvPicPr>
          <p:nvPr/>
        </p:nvPicPr>
        <p:blipFill>
          <a:blip r:embed="rId3"/>
          <a:stretch>
            <a:fillRect/>
          </a:stretch>
        </p:blipFill>
        <p:spPr>
          <a:xfrm>
            <a:off x="800099" y="4557877"/>
            <a:ext cx="3069981" cy="1376198"/>
          </a:xfrm>
          <a:prstGeom prst="rect">
            <a:avLst/>
          </a:prstGeom>
        </p:spPr>
      </p:pic>
      <p:sp>
        <p:nvSpPr>
          <p:cNvPr id="7" name="Right Arrow 6"/>
          <p:cNvSpPr/>
          <p:nvPr/>
        </p:nvSpPr>
        <p:spPr>
          <a:xfrm>
            <a:off x="3762375" y="4962525"/>
            <a:ext cx="552450" cy="2857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htmlexample.jpg"/>
          <p:cNvPicPr>
            <a:picLocks noChangeAspect="1"/>
          </p:cNvPicPr>
          <p:nvPr/>
        </p:nvPicPr>
        <p:blipFill>
          <a:blip r:embed="rId4"/>
          <a:stretch>
            <a:fillRect/>
          </a:stretch>
        </p:blipFill>
        <p:spPr>
          <a:xfrm>
            <a:off x="5368924" y="2248412"/>
            <a:ext cx="3349625" cy="2456938"/>
          </a:xfrm>
          <a:prstGeom prst="rect">
            <a:avLst/>
          </a:prstGeom>
          <a:ln>
            <a:solidFill>
              <a:schemeClr val="tx2">
                <a:lumMod val="75000"/>
              </a:schemeClr>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Picture 5" descr="widgetListConfig.png"/>
          <p:cNvPicPr>
            <a:picLocks noChangeAspect="1"/>
          </p:cNvPicPr>
          <p:nvPr/>
        </p:nvPicPr>
        <p:blipFill>
          <a:blip r:embed="rId2"/>
          <a:stretch>
            <a:fillRect/>
          </a:stretch>
        </p:blipFill>
        <p:spPr>
          <a:xfrm>
            <a:off x="4115134" y="596409"/>
            <a:ext cx="5028866" cy="5262767"/>
          </a:xfrm>
          <a:prstGeom prst="rect">
            <a:avLst/>
          </a:prstGeom>
        </p:spPr>
      </p:pic>
      <p:sp>
        <p:nvSpPr>
          <p:cNvPr id="2" name="Title 1"/>
          <p:cNvSpPr>
            <a:spLocks noGrp="1"/>
          </p:cNvSpPr>
          <p:nvPr>
            <p:ph type="title"/>
          </p:nvPr>
        </p:nvSpPr>
        <p:spPr>
          <a:xfrm>
            <a:off x="381000" y="165100"/>
            <a:ext cx="8229600" cy="533400"/>
          </a:xfrm>
        </p:spPr>
        <p:txBody>
          <a:bodyPr/>
          <a:lstStyle/>
          <a:p>
            <a:r>
              <a:rPr lang="en-US" dirty="0" smtClean="0"/>
              <a:t>Adding a New </a:t>
            </a:r>
            <a:br>
              <a:rPr lang="en-US" dirty="0" smtClean="0"/>
            </a:br>
            <a:r>
              <a:rPr lang="en-US" dirty="0" smtClean="0"/>
              <a:t>Component	</a:t>
            </a:r>
            <a:endParaRPr lang="en-US" dirty="0"/>
          </a:p>
        </p:txBody>
      </p:sp>
      <p:sp>
        <p:nvSpPr>
          <p:cNvPr id="3" name="Content Placeholder 2"/>
          <p:cNvSpPr>
            <a:spLocks noGrp="1"/>
          </p:cNvSpPr>
          <p:nvPr>
            <p:ph idx="1"/>
          </p:nvPr>
        </p:nvSpPr>
        <p:spPr>
          <a:xfrm>
            <a:off x="266700" y="1028700"/>
            <a:ext cx="4191000" cy="4864100"/>
          </a:xfrm>
        </p:spPr>
        <p:txBody>
          <a:bodyPr/>
          <a:lstStyle/>
          <a:p>
            <a:pPr>
              <a:spcAft>
                <a:spcPts val="0"/>
              </a:spcAft>
            </a:pPr>
            <a:r>
              <a:rPr lang="en-US" sz="1800" dirty="0" smtClean="0"/>
              <a:t>Specify Type</a:t>
            </a:r>
          </a:p>
          <a:p>
            <a:pPr lvl="1">
              <a:spcAft>
                <a:spcPts val="0"/>
              </a:spcAft>
            </a:pPr>
            <a:r>
              <a:rPr lang="en-US" sz="1600" dirty="0" smtClean="0"/>
              <a:t>Patient, General, Internal</a:t>
            </a:r>
          </a:p>
          <a:p>
            <a:pPr>
              <a:spcAft>
                <a:spcPts val="0"/>
              </a:spcAft>
            </a:pPr>
            <a:r>
              <a:rPr lang="en-US" sz="1800" dirty="0" smtClean="0"/>
              <a:t>Data</a:t>
            </a:r>
          </a:p>
          <a:p>
            <a:pPr lvl="1">
              <a:spcAft>
                <a:spcPts val="0"/>
              </a:spcAft>
            </a:pPr>
            <a:r>
              <a:rPr lang="en-US" sz="1600" dirty="0" smtClean="0"/>
              <a:t>Separate from Display</a:t>
            </a:r>
          </a:p>
          <a:p>
            <a:pPr lvl="1">
              <a:spcAft>
                <a:spcPts val="0"/>
              </a:spcAft>
            </a:pPr>
            <a:r>
              <a:rPr lang="en-US" sz="1600" dirty="0" err="1" smtClean="0"/>
              <a:t>Restlet</a:t>
            </a:r>
            <a:r>
              <a:rPr lang="en-US" sz="1600" dirty="0" smtClean="0"/>
              <a:t>:</a:t>
            </a:r>
          </a:p>
          <a:p>
            <a:pPr lvl="2">
              <a:spcAft>
                <a:spcPts val="0"/>
              </a:spcAft>
            </a:pPr>
            <a:r>
              <a:rPr lang="en-US" sz="1400" dirty="0" smtClean="0"/>
              <a:t>RESTful interface</a:t>
            </a:r>
          </a:p>
          <a:p>
            <a:pPr lvl="2">
              <a:spcAft>
                <a:spcPts val="0"/>
              </a:spcAft>
            </a:pPr>
            <a:r>
              <a:rPr lang="en-US" sz="1400" dirty="0" smtClean="0"/>
              <a:t>Returns JSON </a:t>
            </a:r>
            <a:r>
              <a:rPr lang="en-US" sz="1400" dirty="0" smtClean="0"/>
              <a:t>data </a:t>
            </a:r>
            <a:r>
              <a:rPr lang="en-US" sz="1400" dirty="0" smtClean="0"/>
              <a:t>(XML/ </a:t>
            </a:r>
            <a:r>
              <a:rPr lang="en-US" sz="1400" dirty="0" err="1" smtClean="0"/>
              <a:t>hData</a:t>
            </a:r>
            <a:r>
              <a:rPr lang="en-US" sz="1400" dirty="0" smtClean="0"/>
              <a:t>)</a:t>
            </a:r>
          </a:p>
          <a:p>
            <a:pPr>
              <a:spcAft>
                <a:spcPts val="0"/>
              </a:spcAft>
            </a:pPr>
            <a:r>
              <a:rPr lang="en-US" sz="1800" dirty="0" smtClean="0"/>
              <a:t>Display</a:t>
            </a:r>
          </a:p>
          <a:p>
            <a:pPr lvl="1">
              <a:spcAft>
                <a:spcPts val="0"/>
              </a:spcAft>
            </a:pPr>
            <a:r>
              <a:rPr lang="en-US" sz="1600" dirty="0" smtClean="0"/>
              <a:t>Separate from data</a:t>
            </a:r>
          </a:p>
          <a:p>
            <a:pPr lvl="1">
              <a:spcAft>
                <a:spcPts val="0"/>
              </a:spcAft>
            </a:pPr>
            <a:r>
              <a:rPr lang="en-US" sz="1600" dirty="0" smtClean="0"/>
              <a:t>Template: (Velocity to JS) Formatting HTML from JSON</a:t>
            </a:r>
          </a:p>
          <a:p>
            <a:pPr lvl="1">
              <a:spcAft>
                <a:spcPts val="0"/>
              </a:spcAft>
            </a:pPr>
            <a:r>
              <a:rPr lang="en-US" sz="1600" dirty="0" smtClean="0"/>
              <a:t>Script: </a:t>
            </a:r>
            <a:r>
              <a:rPr lang="en-US" sz="1600" dirty="0" err="1" smtClean="0"/>
              <a:t>Javascript</a:t>
            </a:r>
            <a:r>
              <a:rPr lang="en-US" sz="1600" dirty="0" smtClean="0"/>
              <a:t> for display formatting of HTML</a:t>
            </a:r>
          </a:p>
          <a:p>
            <a:pPr>
              <a:spcAft>
                <a:spcPts val="0"/>
              </a:spcAft>
            </a:pPr>
            <a:r>
              <a:rPr lang="en-US" sz="1800" dirty="0" smtClean="0"/>
              <a:t>Image</a:t>
            </a:r>
          </a:p>
          <a:p>
            <a:pPr>
              <a:spcAft>
                <a:spcPts val="0"/>
              </a:spcAft>
            </a:pPr>
            <a:r>
              <a:rPr lang="en-US" sz="1800" dirty="0" smtClean="0"/>
              <a:t>Optional: Defaults supplied</a:t>
            </a:r>
          </a:p>
          <a:p>
            <a:pPr>
              <a:spcAft>
                <a:spcPts val="0"/>
              </a:spcAft>
            </a:pPr>
            <a:r>
              <a:rPr lang="en-US" sz="1800" dirty="0" smtClean="0"/>
              <a:t>New components easily added</a:t>
            </a:r>
          </a:p>
          <a:p>
            <a:pPr>
              <a:spcAft>
                <a:spcPts val="0"/>
              </a:spcAft>
            </a:pPr>
            <a:r>
              <a:rPr lang="en-US" sz="1800" dirty="0" smtClean="0"/>
              <a:t>More refactoring planned….</a:t>
            </a:r>
          </a:p>
          <a:p>
            <a:pPr>
              <a:buNone/>
            </a:pPr>
            <a:endParaRPr lang="en-US" dirty="0" smtClean="0"/>
          </a:p>
        </p:txBody>
      </p:sp>
      <p:sp>
        <p:nvSpPr>
          <p:cNvPr id="7" name="Rectangle 6"/>
          <p:cNvSpPr/>
          <p:nvPr/>
        </p:nvSpPr>
        <p:spPr>
          <a:xfrm>
            <a:off x="5156200" y="1117600"/>
            <a:ext cx="1701800" cy="165100"/>
          </a:xfrm>
          <a:prstGeom prst="rect">
            <a:avLst/>
          </a:prstGeom>
          <a:solidFill>
            <a:srgbClr val="FFFF00">
              <a:alpha val="51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156200" y="1282700"/>
            <a:ext cx="1701800" cy="165100"/>
          </a:xfrm>
          <a:prstGeom prst="rect">
            <a:avLst/>
          </a:prstGeom>
          <a:solidFill>
            <a:srgbClr val="FFFF00">
              <a:alpha val="51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130800" y="2882900"/>
            <a:ext cx="4013200" cy="139700"/>
          </a:xfrm>
          <a:prstGeom prst="rect">
            <a:avLst/>
          </a:prstGeom>
          <a:solidFill>
            <a:srgbClr val="FFFF00">
              <a:alpha val="51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156200" y="1447800"/>
            <a:ext cx="2717800" cy="190500"/>
          </a:xfrm>
          <a:prstGeom prst="rect">
            <a:avLst/>
          </a:prstGeom>
          <a:solidFill>
            <a:srgbClr val="FFFF00">
              <a:alpha val="51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Customizing Components</a:t>
            </a:r>
            <a:endParaRPr lang="en-US" dirty="0"/>
          </a:p>
        </p:txBody>
      </p:sp>
      <p:pic>
        <p:nvPicPr>
          <p:cNvPr id="4" name="Content Placeholder 3" descr="widgetListConfig.png"/>
          <p:cNvPicPr>
            <a:picLocks noGrp="1" noChangeAspect="1"/>
          </p:cNvPicPr>
          <p:nvPr>
            <p:ph idx="1"/>
          </p:nvPr>
        </p:nvPicPr>
        <p:blipFill>
          <a:blip r:embed="rId2"/>
          <a:stretch>
            <a:fillRect/>
          </a:stretch>
        </p:blipFill>
        <p:spPr>
          <a:xfrm>
            <a:off x="489796" y="1206500"/>
            <a:ext cx="4405206" cy="4610100"/>
          </a:xfrm>
        </p:spPr>
      </p:pic>
      <p:pic>
        <p:nvPicPr>
          <p:cNvPr id="5" name="Picture 4" descr="formattedDetail.png"/>
          <p:cNvPicPr>
            <a:picLocks noChangeAspect="1"/>
          </p:cNvPicPr>
          <p:nvPr/>
        </p:nvPicPr>
        <p:blipFill>
          <a:blip r:embed="rId3"/>
          <a:stretch>
            <a:fillRect/>
          </a:stretch>
        </p:blipFill>
        <p:spPr>
          <a:xfrm>
            <a:off x="5162869" y="940045"/>
            <a:ext cx="2727913" cy="2095255"/>
          </a:xfrm>
          <a:prstGeom prst="rect">
            <a:avLst/>
          </a:prstGeom>
        </p:spPr>
      </p:pic>
      <p:pic>
        <p:nvPicPr>
          <p:cNvPr id="8" name="Picture 7" descr="unformat-widget.png"/>
          <p:cNvPicPr>
            <a:picLocks noChangeAspect="1"/>
          </p:cNvPicPr>
          <p:nvPr/>
        </p:nvPicPr>
        <p:blipFill>
          <a:blip r:embed="rId4"/>
          <a:stretch>
            <a:fillRect/>
          </a:stretch>
        </p:blipFill>
        <p:spPr>
          <a:xfrm>
            <a:off x="5172868" y="3045178"/>
            <a:ext cx="2650331" cy="5235222"/>
          </a:xfrm>
          <a:prstGeom prst="rect">
            <a:avLst/>
          </a:prstGeom>
        </p:spPr>
      </p:pic>
      <p:sp>
        <p:nvSpPr>
          <p:cNvPr id="9" name="Rectangle 8"/>
          <p:cNvSpPr/>
          <p:nvPr/>
        </p:nvSpPr>
        <p:spPr>
          <a:xfrm>
            <a:off x="825500" y="1498600"/>
            <a:ext cx="4152900" cy="23114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838200" y="3822700"/>
            <a:ext cx="4140200" cy="12319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4737100" y="2095500"/>
            <a:ext cx="469900" cy="190500"/>
          </a:xfrm>
          <a:prstGeom prst="rightArrow">
            <a:avLst/>
          </a:prstGeom>
          <a:solidFill>
            <a:schemeClr val="tx2">
              <a:lumMod val="40000"/>
              <a:lumOff val="60000"/>
            </a:schemeClr>
          </a:solid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4749800" y="4254500"/>
            <a:ext cx="469900" cy="190500"/>
          </a:xfrm>
          <a:prstGeom prst="rightArrow">
            <a:avLst/>
          </a:prstGeom>
          <a:solidFill>
            <a:schemeClr val="tx2">
              <a:lumMod val="40000"/>
              <a:lumOff val="60000"/>
            </a:schemeClr>
          </a:solid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1"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2" accel="50000" decel="5000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1000" fill="hold"/>
                                        <p:tgtEl>
                                          <p:spTgt spid="5"/>
                                        </p:tgtEl>
                                        <p:attrNameLst>
                                          <p:attrName>ppt_x</p:attrName>
                                        </p:attrNameLst>
                                      </p:cBhvr>
                                      <p:tavLst>
                                        <p:tav tm="0">
                                          <p:val>
                                            <p:strVal val="1+#ppt_w/2"/>
                                          </p:val>
                                        </p:tav>
                                        <p:tav tm="100000">
                                          <p:val>
                                            <p:strVal val="#ppt_x"/>
                                          </p:val>
                                        </p:tav>
                                      </p:tavLst>
                                    </p:anim>
                                    <p:anim calcmode="lin" valueType="num">
                                      <p:cBhvr additive="base">
                                        <p:cTn id="17"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2" accel="50000" decel="5000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1000" fill="hold"/>
                                        <p:tgtEl>
                                          <p:spTgt spid="8"/>
                                        </p:tgtEl>
                                        <p:attrNameLst>
                                          <p:attrName>ppt_x</p:attrName>
                                        </p:attrNameLst>
                                      </p:cBhvr>
                                      <p:tavLst>
                                        <p:tav tm="0">
                                          <p:val>
                                            <p:strVal val="1+#ppt_w/2"/>
                                          </p:val>
                                        </p:tav>
                                        <p:tav tm="100000">
                                          <p:val>
                                            <p:strVal val="#ppt_x"/>
                                          </p:val>
                                        </p:tav>
                                      </p:tavLst>
                                    </p:anim>
                                    <p:anim calcmode="lin" valueType="num">
                                      <p:cBhvr additive="base">
                                        <p:cTn id="32"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1" animBg="1"/>
      <p:bldP spid="12" grpId="0" animBg="1"/>
    </p:bld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93700"/>
            <a:ext cx="8229600" cy="533400"/>
          </a:xfrm>
        </p:spPr>
        <p:txBody>
          <a:bodyPr/>
          <a:lstStyle/>
          <a:p>
            <a:r>
              <a:rPr lang="en-US" dirty="0" err="1" smtClean="0"/>
              <a:t>MedCafe</a:t>
            </a:r>
            <a:r>
              <a:rPr lang="en-US" dirty="0" smtClean="0"/>
              <a:t>: What Did We Do?</a:t>
            </a:r>
            <a:endParaRPr lang="en-US" dirty="0"/>
          </a:p>
        </p:txBody>
      </p:sp>
      <p:sp>
        <p:nvSpPr>
          <p:cNvPr id="5" name="Content Placeholder 4"/>
          <p:cNvSpPr>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SME Wish List for Functionality	</a:t>
            </a:r>
            <a:r>
              <a:rPr lang="en-US" dirty="0" smtClean="0"/>
              <a:t>		</a:t>
            </a:r>
            <a:endParaRPr lang="en-US" dirty="0"/>
          </a:p>
        </p:txBody>
      </p:sp>
      <p:sp>
        <p:nvSpPr>
          <p:cNvPr id="3" name="Content Placeholder 2"/>
          <p:cNvSpPr>
            <a:spLocks noGrp="1"/>
          </p:cNvSpPr>
          <p:nvPr>
            <p:ph idx="1"/>
          </p:nvPr>
        </p:nvSpPr>
        <p:spPr>
          <a:xfrm>
            <a:off x="406400" y="965200"/>
            <a:ext cx="8128000" cy="4808538"/>
          </a:xfrm>
        </p:spPr>
        <p:txBody>
          <a:bodyPr/>
          <a:lstStyle/>
          <a:p>
            <a:pPr>
              <a:spcAft>
                <a:spcPts val="200"/>
              </a:spcAft>
            </a:pPr>
            <a:r>
              <a:rPr lang="en-US" dirty="0" smtClean="0"/>
              <a:t>New Ways to Visualize Data</a:t>
            </a:r>
          </a:p>
          <a:p>
            <a:pPr lvl="2">
              <a:spcAft>
                <a:spcPts val="200"/>
              </a:spcAft>
            </a:pPr>
            <a:r>
              <a:rPr lang="en-US" dirty="0" err="1" smtClean="0"/>
              <a:t>Coverflow</a:t>
            </a:r>
            <a:r>
              <a:rPr lang="en-US" dirty="0" smtClean="0"/>
              <a:t> for images</a:t>
            </a:r>
          </a:p>
          <a:p>
            <a:pPr lvl="2">
              <a:spcAft>
                <a:spcPts val="200"/>
              </a:spcAft>
            </a:pPr>
            <a:r>
              <a:rPr lang="en-US" dirty="0" smtClean="0"/>
              <a:t>Timeline showing all appointments, visits, dates of medications, hospitalizations</a:t>
            </a:r>
          </a:p>
          <a:p>
            <a:pPr>
              <a:spcAft>
                <a:spcPts val="200"/>
              </a:spcAft>
            </a:pPr>
            <a:r>
              <a:rPr lang="en-US" dirty="0" smtClean="0"/>
              <a:t>Image </a:t>
            </a:r>
            <a:r>
              <a:rPr lang="en-US" dirty="0" smtClean="0"/>
              <a:t>functionality</a:t>
            </a:r>
            <a:endParaRPr lang="en-US" dirty="0" smtClean="0"/>
          </a:p>
          <a:p>
            <a:pPr lvl="2">
              <a:spcAft>
                <a:spcPts val="200"/>
              </a:spcAft>
            </a:pPr>
            <a:r>
              <a:rPr lang="en-US" dirty="0" smtClean="0"/>
              <a:t>Categorize and filter, Annotations, and share annotations , Highlight action, Tag documents with keywords and share tags</a:t>
            </a:r>
          </a:p>
          <a:p>
            <a:pPr>
              <a:spcAft>
                <a:spcPts val="200"/>
              </a:spcAft>
            </a:pPr>
            <a:r>
              <a:rPr lang="en-US" dirty="0" smtClean="0"/>
              <a:t>Patient </a:t>
            </a:r>
            <a:r>
              <a:rPr lang="en-US" dirty="0" smtClean="0"/>
              <a:t>Coversheet</a:t>
            </a:r>
          </a:p>
          <a:p>
            <a:pPr lvl="2">
              <a:spcAft>
                <a:spcPts val="200"/>
              </a:spcAft>
            </a:pPr>
            <a:r>
              <a:rPr lang="en-US" dirty="0" smtClean="0"/>
              <a:t>Vital </a:t>
            </a:r>
            <a:r>
              <a:rPr lang="en-US" dirty="0" smtClean="0"/>
              <a:t>signs, Medications List, Allergies</a:t>
            </a:r>
            <a:r>
              <a:rPr lang="en-US" dirty="0" smtClean="0"/>
              <a:t>, </a:t>
            </a:r>
            <a:r>
              <a:rPr lang="en-US" dirty="0" smtClean="0"/>
              <a:t>Alerts, </a:t>
            </a:r>
            <a:r>
              <a:rPr lang="en-US" dirty="0" smtClean="0"/>
              <a:t> </a:t>
            </a:r>
            <a:r>
              <a:rPr lang="en-US" dirty="0" smtClean="0"/>
              <a:t>Past </a:t>
            </a:r>
            <a:r>
              <a:rPr lang="en-US" dirty="0" smtClean="0"/>
              <a:t>Medical History. Personal and Family (prioritized</a:t>
            </a:r>
            <a:r>
              <a:rPr lang="en-US" dirty="0" smtClean="0"/>
              <a:t>), Social History, Patient Photo, Future Appointments</a:t>
            </a:r>
          </a:p>
          <a:p>
            <a:pPr>
              <a:spcAft>
                <a:spcPts val="200"/>
              </a:spcAft>
            </a:pPr>
            <a:r>
              <a:rPr lang="en-US" dirty="0" smtClean="0"/>
              <a:t>New Modalities</a:t>
            </a:r>
          </a:p>
          <a:p>
            <a:pPr lvl="2">
              <a:spcAft>
                <a:spcPts val="200"/>
              </a:spcAft>
            </a:pPr>
            <a:r>
              <a:rPr lang="en-US" dirty="0" smtClean="0"/>
              <a:t>Video, Sound (</a:t>
            </a:r>
            <a:r>
              <a:rPr lang="en-US" dirty="0" smtClean="0"/>
              <a:t>Electronic </a:t>
            </a:r>
            <a:r>
              <a:rPr lang="en-US" dirty="0" smtClean="0"/>
              <a:t>Stethoscope), Voice Recognition with transcription</a:t>
            </a:r>
          </a:p>
          <a:p>
            <a:pPr>
              <a:spcAft>
                <a:spcPts val="200"/>
              </a:spcAft>
            </a:pPr>
            <a:r>
              <a:rPr lang="en-US" dirty="0" smtClean="0"/>
              <a:t>Integration </a:t>
            </a:r>
            <a:r>
              <a:rPr lang="en-US" dirty="0" smtClean="0"/>
              <a:t>of categorized</a:t>
            </a:r>
            <a:r>
              <a:rPr lang="en-US" dirty="0" smtClean="0"/>
              <a:t> </a:t>
            </a:r>
            <a:r>
              <a:rPr lang="en-US" dirty="0" err="1" smtClean="0"/>
              <a:t>pdfs</a:t>
            </a:r>
            <a:endParaRPr lang="en-US" dirty="0" smtClean="0"/>
          </a:p>
          <a:p>
            <a:pPr>
              <a:spcAft>
                <a:spcPts val="200"/>
              </a:spcAft>
            </a:pPr>
            <a:r>
              <a:rPr lang="en-US" dirty="0" smtClean="0"/>
              <a:t>And ability to add new data / tools as they become available</a:t>
            </a:r>
          </a:p>
          <a:p>
            <a:pPr>
              <a:spcAft>
                <a:spcPts val="200"/>
              </a:spcAft>
            </a:pPr>
            <a:endParaRPr lang="en-US" dirty="0" smtClean="0"/>
          </a:p>
          <a:p>
            <a:pPr lvl="1"/>
            <a:endParaRPr lang="en-US" dirty="0" smtClean="0"/>
          </a:p>
          <a:p>
            <a:pPr lvl="1"/>
            <a:endParaRPr lang="en-US" dirty="0" smtClean="0"/>
          </a:p>
          <a:p>
            <a:pPr>
              <a:buNone/>
            </a:pPr>
            <a:r>
              <a:rPr lang="en-US" dirty="0" smtClean="0"/>
              <a:t>	</a:t>
            </a:r>
          </a:p>
          <a:p>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533400"/>
          </a:xfrm>
        </p:spPr>
        <p:txBody>
          <a:bodyPr/>
          <a:lstStyle/>
          <a:p>
            <a:r>
              <a:rPr lang="en-US" dirty="0" err="1" smtClean="0"/>
              <a:t>MedCafe</a:t>
            </a:r>
            <a:r>
              <a:rPr lang="en-US" dirty="0" smtClean="0"/>
              <a:t> People</a:t>
            </a:r>
            <a:endParaRPr lang="en-US" dirty="0"/>
          </a:p>
        </p:txBody>
      </p:sp>
      <p:pic>
        <p:nvPicPr>
          <p:cNvPr id="5" name="Picture 4" descr="gail.jpg"/>
          <p:cNvPicPr>
            <a:picLocks noChangeAspect="1"/>
          </p:cNvPicPr>
          <p:nvPr/>
        </p:nvPicPr>
        <p:blipFill>
          <a:blip r:embed="rId3"/>
          <a:stretch>
            <a:fillRect/>
          </a:stretch>
        </p:blipFill>
        <p:spPr>
          <a:xfrm>
            <a:off x="615950" y="1154112"/>
            <a:ext cx="1790700" cy="2238375"/>
          </a:xfrm>
          <a:prstGeom prst="rect">
            <a:avLst/>
          </a:prstGeom>
        </p:spPr>
      </p:pic>
      <p:sp>
        <p:nvSpPr>
          <p:cNvPr id="6" name="Content Placeholder 5"/>
          <p:cNvSpPr>
            <a:spLocks noGrp="1"/>
          </p:cNvSpPr>
          <p:nvPr>
            <p:ph idx="1"/>
          </p:nvPr>
        </p:nvSpPr>
        <p:spPr/>
        <p:txBody>
          <a:bodyPr/>
          <a:lstStyle/>
          <a:p>
            <a:endParaRPr lang="en-US" dirty="0" smtClean="0"/>
          </a:p>
          <a:p>
            <a:endParaRPr lang="en-US" dirty="0" smtClean="0"/>
          </a:p>
          <a:p>
            <a:endParaRPr lang="en-US" dirty="0" smtClean="0"/>
          </a:p>
          <a:p>
            <a:endParaRPr lang="en-US" dirty="0" smtClean="0"/>
          </a:p>
          <a:p>
            <a:endParaRPr lang="en-US" dirty="0" smtClean="0"/>
          </a:p>
          <a:p>
            <a:pPr>
              <a:buNone/>
            </a:pPr>
            <a:r>
              <a:rPr lang="en-US" dirty="0" smtClean="0"/>
              <a:t>Gail  Hamilton (Pi)	Jeff Hoyt (</a:t>
            </a:r>
            <a:r>
              <a:rPr lang="en-US" dirty="0" err="1" smtClean="0"/>
              <a:t>CoPi</a:t>
            </a:r>
            <a:r>
              <a:rPr lang="en-US" dirty="0" smtClean="0"/>
              <a:t>)	Mary Greer</a:t>
            </a:r>
          </a:p>
          <a:p>
            <a:pPr>
              <a:buNone/>
            </a:pPr>
            <a:endParaRPr lang="en-US" dirty="0" smtClean="0"/>
          </a:p>
          <a:p>
            <a:pPr>
              <a:buNone/>
            </a:pPr>
            <a:r>
              <a:rPr lang="en-US" dirty="0" smtClean="0"/>
              <a:t> </a:t>
            </a:r>
            <a:endParaRPr lang="en-US" dirty="0"/>
          </a:p>
        </p:txBody>
      </p:sp>
      <p:pic>
        <p:nvPicPr>
          <p:cNvPr id="7" name="Picture 6" descr="jeff.jpg"/>
          <p:cNvPicPr>
            <a:picLocks noChangeAspect="1"/>
          </p:cNvPicPr>
          <p:nvPr/>
        </p:nvPicPr>
        <p:blipFill>
          <a:blip r:embed="rId4"/>
          <a:stretch>
            <a:fillRect/>
          </a:stretch>
        </p:blipFill>
        <p:spPr>
          <a:xfrm>
            <a:off x="3409950" y="1166812"/>
            <a:ext cx="1790700" cy="2238375"/>
          </a:xfrm>
          <a:prstGeom prst="rect">
            <a:avLst/>
          </a:prstGeom>
        </p:spPr>
      </p:pic>
      <p:pic>
        <p:nvPicPr>
          <p:cNvPr id="8" name="Picture 7" descr="mary.jpg"/>
          <p:cNvPicPr>
            <a:picLocks noChangeAspect="1"/>
          </p:cNvPicPr>
          <p:nvPr/>
        </p:nvPicPr>
        <p:blipFill>
          <a:blip r:embed="rId5"/>
          <a:stretch>
            <a:fillRect/>
          </a:stretch>
        </p:blipFill>
        <p:spPr>
          <a:xfrm>
            <a:off x="5949950" y="1166812"/>
            <a:ext cx="1790700" cy="2238375"/>
          </a:xfrm>
          <a:prstGeom prst="rect">
            <a:avLst/>
          </a:prstGeom>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Development Milestones		</a:t>
            </a:r>
            <a:endParaRPr lang="en-US" dirty="0"/>
          </a:p>
        </p:txBody>
      </p:sp>
      <p:sp>
        <p:nvSpPr>
          <p:cNvPr id="3" name="Content Placeholder 2"/>
          <p:cNvSpPr>
            <a:spLocks noGrp="1"/>
          </p:cNvSpPr>
          <p:nvPr>
            <p:ph idx="1"/>
          </p:nvPr>
        </p:nvSpPr>
        <p:spPr>
          <a:xfrm>
            <a:off x="406400" y="974725"/>
            <a:ext cx="3708400" cy="5461000"/>
          </a:xfrm>
        </p:spPr>
        <p:txBody>
          <a:bodyPr/>
          <a:lstStyle/>
          <a:p>
            <a:pPr>
              <a:lnSpc>
                <a:spcPct val="100000"/>
              </a:lnSpc>
              <a:spcAft>
                <a:spcPts val="400"/>
              </a:spcAft>
              <a:buFont typeface="Arial" pitchFamily="34" charset="0"/>
              <a:buChar char="•"/>
            </a:pPr>
            <a:r>
              <a:rPr lang="en-US" sz="1000" dirty="0" err="1" smtClean="0"/>
              <a:t>Coverflow</a:t>
            </a:r>
            <a:endParaRPr lang="en-US" sz="1000" dirty="0" smtClean="0"/>
          </a:p>
          <a:p>
            <a:pPr>
              <a:lnSpc>
                <a:spcPct val="100000"/>
              </a:lnSpc>
              <a:spcAft>
                <a:spcPts val="400"/>
              </a:spcAft>
              <a:buFont typeface="Arial" pitchFamily="34" charset="0"/>
              <a:buChar char="•"/>
            </a:pPr>
            <a:r>
              <a:rPr lang="en-US" sz="1000" dirty="0" smtClean="0"/>
              <a:t>Image Viewer</a:t>
            </a:r>
          </a:p>
          <a:p>
            <a:pPr>
              <a:lnSpc>
                <a:spcPct val="100000"/>
              </a:lnSpc>
              <a:spcAft>
                <a:spcPts val="400"/>
              </a:spcAft>
              <a:buFont typeface="Arial" pitchFamily="34" charset="0"/>
              <a:buChar char="•"/>
            </a:pPr>
            <a:r>
              <a:rPr lang="en-US" sz="1000" dirty="0" smtClean="0"/>
              <a:t>Date slider</a:t>
            </a:r>
          </a:p>
          <a:p>
            <a:pPr>
              <a:lnSpc>
                <a:spcPct val="100000"/>
              </a:lnSpc>
              <a:spcAft>
                <a:spcPts val="400"/>
              </a:spcAft>
              <a:buFont typeface="Arial" pitchFamily="34" charset="0"/>
              <a:buChar char="•"/>
            </a:pPr>
            <a:r>
              <a:rPr lang="en-US" sz="1000" dirty="0" smtClean="0"/>
              <a:t>Charts</a:t>
            </a:r>
          </a:p>
          <a:p>
            <a:pPr>
              <a:lnSpc>
                <a:spcPct val="100000"/>
              </a:lnSpc>
              <a:spcAft>
                <a:spcPts val="400"/>
              </a:spcAft>
              <a:buFont typeface="Arial" pitchFamily="34" charset="0"/>
              <a:buChar char="•"/>
            </a:pPr>
            <a:r>
              <a:rPr lang="en-US" sz="1000" dirty="0" smtClean="0"/>
              <a:t>Tables</a:t>
            </a:r>
          </a:p>
          <a:p>
            <a:pPr>
              <a:lnSpc>
                <a:spcPct val="100000"/>
              </a:lnSpc>
              <a:spcAft>
                <a:spcPts val="400"/>
              </a:spcAft>
              <a:buFont typeface="Arial" pitchFamily="34" charset="0"/>
              <a:buChar char="•"/>
            </a:pPr>
            <a:r>
              <a:rPr lang="en-US" sz="1000" dirty="0" smtClean="0"/>
              <a:t>Tree View</a:t>
            </a:r>
          </a:p>
          <a:p>
            <a:pPr>
              <a:lnSpc>
                <a:spcPct val="100000"/>
              </a:lnSpc>
              <a:spcAft>
                <a:spcPts val="400"/>
              </a:spcAft>
              <a:buFont typeface="Arial" pitchFamily="34" charset="0"/>
              <a:buChar char="•"/>
            </a:pPr>
            <a:r>
              <a:rPr lang="en-US" sz="1000" dirty="0" smtClean="0"/>
              <a:t>Image Zoom</a:t>
            </a:r>
          </a:p>
          <a:p>
            <a:pPr>
              <a:lnSpc>
                <a:spcPct val="100000"/>
              </a:lnSpc>
              <a:spcAft>
                <a:spcPts val="400"/>
              </a:spcAft>
              <a:buFont typeface="Arial" pitchFamily="34" charset="0"/>
              <a:buChar char="•"/>
            </a:pPr>
            <a:r>
              <a:rPr lang="en-US" sz="1000" dirty="0" smtClean="0"/>
              <a:t>Charts</a:t>
            </a:r>
          </a:p>
          <a:p>
            <a:pPr>
              <a:lnSpc>
                <a:spcPct val="100000"/>
              </a:lnSpc>
              <a:spcAft>
                <a:spcPts val="400"/>
              </a:spcAft>
              <a:buFont typeface="Arial" pitchFamily="34" charset="0"/>
              <a:buChar char="•"/>
            </a:pPr>
            <a:r>
              <a:rPr lang="en-US" sz="1000" dirty="0" smtClean="0"/>
              <a:t>Patient Data</a:t>
            </a:r>
          </a:p>
          <a:p>
            <a:pPr>
              <a:lnSpc>
                <a:spcPct val="100000"/>
              </a:lnSpc>
              <a:spcAft>
                <a:spcPts val="400"/>
              </a:spcAft>
              <a:buFont typeface="Arial" pitchFamily="34" charset="0"/>
              <a:buChar char="•"/>
            </a:pPr>
            <a:r>
              <a:rPr lang="en-US" sz="1000" dirty="0" smtClean="0"/>
              <a:t>Allergies</a:t>
            </a:r>
          </a:p>
          <a:p>
            <a:pPr>
              <a:lnSpc>
                <a:spcPct val="100000"/>
              </a:lnSpc>
              <a:spcAft>
                <a:spcPts val="400"/>
              </a:spcAft>
              <a:buFont typeface="Arial" pitchFamily="34" charset="0"/>
              <a:buChar char="•"/>
            </a:pPr>
            <a:r>
              <a:rPr lang="en-US" sz="1000" dirty="0" smtClean="0"/>
              <a:t>Medications</a:t>
            </a:r>
          </a:p>
          <a:p>
            <a:pPr>
              <a:lnSpc>
                <a:spcPct val="100000"/>
              </a:lnSpc>
              <a:spcAft>
                <a:spcPts val="400"/>
              </a:spcAft>
              <a:buFont typeface="Arial" pitchFamily="34" charset="0"/>
              <a:buChar char="•"/>
            </a:pPr>
            <a:r>
              <a:rPr lang="en-US" sz="1000" dirty="0" err="1" smtClean="0"/>
              <a:t>Sortable</a:t>
            </a:r>
            <a:endParaRPr lang="en-US" sz="1000" dirty="0" smtClean="0"/>
          </a:p>
          <a:p>
            <a:pPr>
              <a:lnSpc>
                <a:spcPct val="100000"/>
              </a:lnSpc>
              <a:spcAft>
                <a:spcPts val="400"/>
              </a:spcAft>
              <a:buFont typeface="Arial" pitchFamily="34" charset="0"/>
              <a:buChar char="•"/>
            </a:pPr>
            <a:r>
              <a:rPr lang="en-US" sz="1000" dirty="0" err="1" smtClean="0"/>
              <a:t>Collapsable</a:t>
            </a:r>
            <a:endParaRPr lang="en-US" sz="1000" dirty="0" smtClean="0"/>
          </a:p>
          <a:p>
            <a:pPr>
              <a:lnSpc>
                <a:spcPct val="100000"/>
              </a:lnSpc>
              <a:spcAft>
                <a:spcPts val="400"/>
              </a:spcAft>
              <a:buFont typeface="Arial" pitchFamily="34" charset="0"/>
              <a:buChar char="•"/>
            </a:pPr>
            <a:r>
              <a:rPr lang="en-US" sz="1000" dirty="0" smtClean="0"/>
              <a:t>Save state of patient data so physician can return on login</a:t>
            </a:r>
          </a:p>
          <a:p>
            <a:pPr>
              <a:lnSpc>
                <a:spcPct val="100000"/>
              </a:lnSpc>
              <a:spcAft>
                <a:spcPts val="400"/>
              </a:spcAft>
              <a:buFont typeface="Arial" pitchFamily="34" charset="0"/>
              <a:buChar char="•"/>
            </a:pPr>
            <a:r>
              <a:rPr lang="en-US" sz="1000" dirty="0" smtClean="0"/>
              <a:t>Security – login page</a:t>
            </a:r>
          </a:p>
          <a:p>
            <a:pPr>
              <a:lnSpc>
                <a:spcPct val="100000"/>
              </a:lnSpc>
              <a:spcAft>
                <a:spcPts val="400"/>
              </a:spcAft>
              <a:buFont typeface="Arial" pitchFamily="34" charset="0"/>
              <a:buChar char="•"/>
            </a:pPr>
            <a:r>
              <a:rPr lang="en-US" sz="1000" dirty="0" smtClean="0"/>
              <a:t>Patient search / selector</a:t>
            </a:r>
          </a:p>
          <a:p>
            <a:pPr>
              <a:lnSpc>
                <a:spcPct val="100000"/>
              </a:lnSpc>
              <a:spcAft>
                <a:spcPts val="400"/>
              </a:spcAft>
              <a:buFont typeface="Arial" pitchFamily="34" charset="0"/>
              <a:buChar char="•"/>
            </a:pPr>
            <a:r>
              <a:rPr lang="en-US" sz="1000" dirty="0" smtClean="0"/>
              <a:t>Scheduling</a:t>
            </a:r>
          </a:p>
          <a:p>
            <a:pPr>
              <a:lnSpc>
                <a:spcPct val="100000"/>
              </a:lnSpc>
              <a:spcAft>
                <a:spcPts val="400"/>
              </a:spcAft>
              <a:buFont typeface="Arial" pitchFamily="34" charset="0"/>
              <a:buChar char="•"/>
            </a:pPr>
            <a:r>
              <a:rPr lang="en-US" sz="1000" dirty="0" smtClean="0"/>
              <a:t>Drag and drop functionality</a:t>
            </a:r>
          </a:p>
          <a:p>
            <a:pPr>
              <a:lnSpc>
                <a:spcPct val="100000"/>
              </a:lnSpc>
              <a:spcAft>
                <a:spcPts val="400"/>
              </a:spcAft>
              <a:buFont typeface="Arial" pitchFamily="34" charset="0"/>
              <a:buChar char="•"/>
            </a:pPr>
            <a:r>
              <a:rPr lang="en-US" sz="1000" dirty="0" smtClean="0"/>
              <a:t>Introductory page directing user to select patient</a:t>
            </a:r>
          </a:p>
          <a:p>
            <a:pPr>
              <a:lnSpc>
                <a:spcPct val="100000"/>
              </a:lnSpc>
              <a:spcAft>
                <a:spcPts val="400"/>
              </a:spcAft>
              <a:buFont typeface="Arial" pitchFamily="34" charset="0"/>
              <a:buChar char="•"/>
            </a:pPr>
            <a:r>
              <a:rPr lang="en-US" sz="1000" dirty="0" smtClean="0"/>
              <a:t>Recent patient list</a:t>
            </a:r>
          </a:p>
          <a:p>
            <a:pPr>
              <a:lnSpc>
                <a:spcPct val="100000"/>
              </a:lnSpc>
              <a:spcAft>
                <a:spcPts val="400"/>
              </a:spcAft>
              <a:buFont typeface="Arial" pitchFamily="34" charset="0"/>
              <a:buChar char="•"/>
            </a:pPr>
            <a:r>
              <a:rPr lang="en-US" sz="1000" dirty="0" smtClean="0"/>
              <a:t>Multiple Repositories</a:t>
            </a:r>
          </a:p>
          <a:p>
            <a:pPr>
              <a:lnSpc>
                <a:spcPct val="100000"/>
              </a:lnSpc>
              <a:spcAft>
                <a:spcPts val="400"/>
              </a:spcAft>
              <a:buFont typeface="Arial" pitchFamily="34" charset="0"/>
              <a:buChar char="•"/>
            </a:pPr>
            <a:r>
              <a:rPr lang="en-US" sz="1000" dirty="0" smtClean="0"/>
              <a:t>Coversheet Header</a:t>
            </a:r>
          </a:p>
          <a:p>
            <a:pPr>
              <a:lnSpc>
                <a:spcPct val="100000"/>
              </a:lnSpc>
              <a:spcAft>
                <a:spcPts val="400"/>
              </a:spcAft>
              <a:buFont typeface="Arial" pitchFamily="34" charset="0"/>
              <a:buChar char="•"/>
            </a:pPr>
            <a:r>
              <a:rPr lang="en-US" sz="1000" dirty="0" smtClean="0"/>
              <a:t>Add additional data-sources: </a:t>
            </a:r>
            <a:r>
              <a:rPr lang="en-US" sz="1000" dirty="0" err="1" smtClean="0"/>
              <a:t>hData</a:t>
            </a:r>
            <a:endParaRPr lang="en-US" sz="1000" dirty="0" smtClean="0"/>
          </a:p>
          <a:p>
            <a:pPr>
              <a:lnSpc>
                <a:spcPct val="100000"/>
              </a:lnSpc>
              <a:spcAft>
                <a:spcPts val="400"/>
              </a:spcAft>
              <a:buFont typeface="Arial" pitchFamily="34" charset="0"/>
              <a:buChar char="•"/>
            </a:pPr>
            <a:r>
              <a:rPr lang="en-US" sz="1000" dirty="0" smtClean="0"/>
              <a:t>PDF Text extraction of discharge summaries</a:t>
            </a:r>
          </a:p>
        </p:txBody>
      </p:sp>
      <p:sp>
        <p:nvSpPr>
          <p:cNvPr id="4" name="Content Placeholder 2"/>
          <p:cNvSpPr txBox="1">
            <a:spLocks/>
          </p:cNvSpPr>
          <p:nvPr/>
        </p:nvSpPr>
        <p:spPr bwMode="auto">
          <a:xfrm>
            <a:off x="4587875" y="974725"/>
            <a:ext cx="3708400" cy="546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292100" lvl="0" indent="-292100">
              <a:spcAft>
                <a:spcPts val="800"/>
              </a:spcAft>
              <a:buClr>
                <a:srgbClr val="FDAA03"/>
              </a:buClr>
              <a:buSzPct val="120000"/>
              <a:buFont typeface="Arial" pitchFamily="34" charset="0"/>
              <a:buChar char="•"/>
            </a:pPr>
            <a:r>
              <a:rPr lang="en-US" sz="1000" b="1" kern="0" dirty="0" smtClean="0">
                <a:latin typeface="+mn-lt"/>
              </a:rPr>
              <a:t>Categorizing the data</a:t>
            </a:r>
          </a:p>
          <a:p>
            <a:pPr marL="292100" lvl="0" indent="-292100">
              <a:spcAft>
                <a:spcPts val="800"/>
              </a:spcAft>
              <a:buClr>
                <a:srgbClr val="FDAA03"/>
              </a:buClr>
              <a:buSzPct val="120000"/>
              <a:buFont typeface="Arial" pitchFamily="34" charset="0"/>
              <a:buChar char="•"/>
            </a:pPr>
            <a:r>
              <a:rPr lang="en-US" sz="1000" b="1" kern="0" dirty="0" smtClean="0">
                <a:latin typeface="+mn-lt"/>
              </a:rPr>
              <a:t>Tooltip for more details</a:t>
            </a:r>
          </a:p>
          <a:p>
            <a:pPr marL="292100" lvl="0" indent="-292100">
              <a:spcAft>
                <a:spcPts val="800"/>
              </a:spcAft>
              <a:buClr>
                <a:srgbClr val="FDAA03"/>
              </a:buClr>
              <a:buSzPct val="120000"/>
              <a:buFont typeface="Arial" pitchFamily="34" charset="0"/>
              <a:buChar char="•"/>
            </a:pPr>
            <a:r>
              <a:rPr lang="en-US" sz="1000" b="1" kern="0" dirty="0" smtClean="0">
                <a:latin typeface="+mn-lt"/>
              </a:rPr>
              <a:t>Fuzzy matching on categories (e.g. Smoker/ Smoking)</a:t>
            </a:r>
          </a:p>
          <a:p>
            <a:pPr marL="292100" lvl="0" indent="-292100">
              <a:spcAft>
                <a:spcPts val="800"/>
              </a:spcAft>
              <a:buClr>
                <a:srgbClr val="FDAA03"/>
              </a:buClr>
              <a:buSzPct val="120000"/>
              <a:buFont typeface="Arial" pitchFamily="34" charset="0"/>
              <a:buChar char="•"/>
            </a:pPr>
            <a:r>
              <a:rPr lang="en-US" sz="1000" b="1" kern="0" dirty="0" smtClean="0">
                <a:latin typeface="+mn-lt"/>
              </a:rPr>
              <a:t>Timeline showing events, office visits etc,</a:t>
            </a:r>
          </a:p>
          <a:p>
            <a:pPr marL="292100" lvl="0" indent="-292100">
              <a:spcAft>
                <a:spcPts val="800"/>
              </a:spcAft>
              <a:buClr>
                <a:srgbClr val="FDAA03"/>
              </a:buClr>
              <a:buSzPct val="120000"/>
              <a:buFont typeface="Arial" pitchFamily="34" charset="0"/>
              <a:buChar char="•"/>
            </a:pPr>
            <a:r>
              <a:rPr lang="en-US" sz="1000" b="1" kern="0" dirty="0" smtClean="0">
                <a:latin typeface="+mn-lt"/>
              </a:rPr>
              <a:t>Clickable to bring up associated chart/ </a:t>
            </a:r>
            <a:r>
              <a:rPr lang="en-US" sz="1000" b="1" kern="0" dirty="0" err="1" smtClean="0">
                <a:latin typeface="+mn-lt"/>
              </a:rPr>
              <a:t>Xray</a:t>
            </a:r>
            <a:endParaRPr lang="en-US" sz="1000" b="1" kern="0" dirty="0" smtClean="0">
              <a:latin typeface="+mn-lt"/>
            </a:endParaRP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r>
              <a:rPr kumimoji="0" lang="en-US" sz="1000" b="1" i="0" u="none" strike="noStrike" kern="0" cap="none" spc="0" normalizeH="0" baseline="0" noProof="0" dirty="0" smtClean="0">
                <a:ln>
                  <a:noFill/>
                </a:ln>
                <a:solidFill>
                  <a:schemeClr val="tx1"/>
                </a:solidFill>
                <a:effectLst/>
                <a:uLnTx/>
                <a:uFillTx/>
                <a:latin typeface="+mn-lt"/>
                <a:ea typeface="+mn-ea"/>
                <a:cs typeface="+mn-cs"/>
              </a:rPr>
              <a:t>Text editor with templates</a:t>
            </a: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r>
              <a:rPr kumimoji="0" lang="en-US" sz="1000" b="1" i="0" u="none" strike="noStrike" kern="0" cap="none" spc="0" normalizeH="0" baseline="0" noProof="0" dirty="0" smtClean="0">
                <a:ln>
                  <a:noFill/>
                </a:ln>
                <a:solidFill>
                  <a:schemeClr val="tx1"/>
                </a:solidFill>
                <a:effectLst/>
                <a:uLnTx/>
                <a:uFillTx/>
                <a:latin typeface="+mn-lt"/>
                <a:ea typeface="+mn-ea"/>
                <a:cs typeface="+mn-cs"/>
              </a:rPr>
              <a:t>Copy text between widgets</a:t>
            </a: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r>
              <a:rPr kumimoji="0" lang="en-US" sz="1000" b="1" i="0" u="none" strike="noStrike" kern="0" cap="none" spc="0" normalizeH="0" baseline="0" noProof="0" dirty="0" smtClean="0">
                <a:ln>
                  <a:noFill/>
                </a:ln>
                <a:solidFill>
                  <a:schemeClr val="tx1"/>
                </a:solidFill>
                <a:effectLst/>
                <a:uLnTx/>
                <a:uFillTx/>
                <a:latin typeface="+mn-lt"/>
                <a:ea typeface="+mn-ea"/>
                <a:cs typeface="+mn-cs"/>
              </a:rPr>
              <a:t>Filter on categories</a:t>
            </a: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r>
              <a:rPr kumimoji="0" lang="en-US" sz="1000" b="1" i="0" u="none" strike="noStrike" kern="0" cap="none" spc="0" normalizeH="0" baseline="0" noProof="0" dirty="0" smtClean="0">
                <a:ln>
                  <a:noFill/>
                </a:ln>
                <a:solidFill>
                  <a:schemeClr val="tx1"/>
                </a:solidFill>
                <a:effectLst/>
                <a:uLnTx/>
                <a:uFillTx/>
                <a:latin typeface="+mn-lt"/>
                <a:ea typeface="+mn-ea"/>
                <a:cs typeface="+mn-cs"/>
              </a:rPr>
              <a:t>Medication List</a:t>
            </a: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r>
              <a:rPr kumimoji="0" lang="en-US" sz="1000" b="1" i="0" u="none" strike="noStrike" kern="0" cap="none" spc="0" normalizeH="0" baseline="0" noProof="0" dirty="0" smtClean="0">
                <a:ln>
                  <a:noFill/>
                </a:ln>
                <a:solidFill>
                  <a:schemeClr val="tx1"/>
                </a:solidFill>
                <a:effectLst/>
                <a:uLnTx/>
                <a:uFillTx/>
                <a:latin typeface="+mn-lt"/>
                <a:ea typeface="+mn-ea"/>
                <a:cs typeface="+mn-cs"/>
              </a:rPr>
              <a:t>Allergy List</a:t>
            </a: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r>
              <a:rPr lang="en-US" sz="1000" b="1" kern="0" dirty="0" smtClean="0">
                <a:latin typeface="+mn-lt"/>
              </a:rPr>
              <a:t>Multiple widgets per tab</a:t>
            </a: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r>
              <a:rPr kumimoji="0" lang="en-US" sz="1000" b="1" i="0" u="none" strike="noStrike" kern="0" cap="none" spc="0" normalizeH="0" baseline="0" noProof="0" dirty="0" smtClean="0">
                <a:ln>
                  <a:noFill/>
                </a:ln>
                <a:solidFill>
                  <a:schemeClr val="tx1"/>
                </a:solidFill>
                <a:effectLst/>
                <a:uLnTx/>
                <a:uFillTx/>
                <a:latin typeface="+mn-lt"/>
                <a:ea typeface="+mn-ea"/>
                <a:cs typeface="+mn-cs"/>
              </a:rPr>
              <a:t>Customizable</a:t>
            </a:r>
            <a:r>
              <a:rPr kumimoji="0" lang="en-US" sz="1000" b="1" i="0" u="none" strike="noStrike" kern="0" cap="none" spc="0" normalizeH="0" noProof="0" dirty="0" smtClean="0">
                <a:ln>
                  <a:noFill/>
                </a:ln>
                <a:solidFill>
                  <a:schemeClr val="tx1"/>
                </a:solidFill>
                <a:effectLst/>
                <a:uLnTx/>
                <a:uFillTx/>
                <a:latin typeface="+mn-lt"/>
                <a:ea typeface="+mn-ea"/>
                <a:cs typeface="+mn-cs"/>
              </a:rPr>
              <a:t> look and feel </a:t>
            </a: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r>
              <a:rPr lang="en-US" sz="1000" b="1" kern="0" noProof="0" dirty="0" smtClean="0">
                <a:latin typeface="+mn-lt"/>
              </a:rPr>
              <a:t>Patient “Dashboard”</a:t>
            </a: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r>
              <a:rPr kumimoji="0" lang="en-US" sz="1000" b="1" i="0" u="none" strike="noStrike" kern="0" cap="none" spc="0" normalizeH="0" baseline="0" dirty="0" smtClean="0">
                <a:ln>
                  <a:noFill/>
                </a:ln>
                <a:solidFill>
                  <a:schemeClr val="tx1"/>
                </a:solidFill>
                <a:effectLst/>
                <a:uLnTx/>
                <a:uFillTx/>
                <a:latin typeface="+mn-lt"/>
                <a:ea typeface="+mn-ea"/>
                <a:cs typeface="+mn-cs"/>
              </a:rPr>
              <a:t>Patient</a:t>
            </a:r>
            <a:r>
              <a:rPr kumimoji="0" lang="en-US" sz="1000" b="1" i="0" u="none" strike="noStrike" kern="0" cap="none" spc="0" normalizeH="0" dirty="0" smtClean="0">
                <a:ln>
                  <a:noFill/>
                </a:ln>
                <a:solidFill>
                  <a:schemeClr val="tx1"/>
                </a:solidFill>
                <a:effectLst/>
                <a:uLnTx/>
                <a:uFillTx/>
                <a:latin typeface="+mn-lt"/>
                <a:ea typeface="+mn-ea"/>
                <a:cs typeface="+mn-cs"/>
              </a:rPr>
              <a:t> photos</a:t>
            </a: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r>
              <a:rPr lang="en-US" sz="1000" b="1" kern="0" dirty="0" smtClean="0">
                <a:latin typeface="+mn-lt"/>
              </a:rPr>
              <a:t>Mobile device compatibility (iPad)</a:t>
            </a:r>
          </a:p>
          <a:p>
            <a:pPr marL="292100" indent="-292100">
              <a:spcAft>
                <a:spcPts val="800"/>
              </a:spcAft>
              <a:buClr>
                <a:srgbClr val="FDAA03"/>
              </a:buClr>
              <a:buSzPct val="120000"/>
              <a:buFont typeface="Arial" pitchFamily="34" charset="0"/>
              <a:buChar char="•"/>
              <a:defRPr/>
            </a:pPr>
            <a:r>
              <a:rPr lang="en-US" sz="1000" b="1" kern="0" dirty="0" smtClean="0">
                <a:latin typeface="+mn-lt"/>
              </a:rPr>
              <a:t>Categorize the data</a:t>
            </a:r>
          </a:p>
          <a:p>
            <a:pPr marL="292100" indent="-292100">
              <a:spcAft>
                <a:spcPts val="800"/>
              </a:spcAft>
              <a:buClr>
                <a:srgbClr val="FDAA03"/>
              </a:buClr>
              <a:buSzPct val="120000"/>
              <a:buFont typeface="Arial" pitchFamily="34" charset="0"/>
              <a:buChar char="•"/>
              <a:defRPr/>
            </a:pPr>
            <a:r>
              <a:rPr lang="en-US" sz="1000" b="1" dirty="0" smtClean="0">
                <a:solidFill>
                  <a:srgbClr val="000000"/>
                </a:solidFill>
                <a:latin typeface="Arial"/>
              </a:rPr>
              <a:t>Save state of patient data so physician can return on login</a:t>
            </a:r>
          </a:p>
          <a:p>
            <a:pPr marL="292100" indent="-292100">
              <a:spcAft>
                <a:spcPts val="800"/>
              </a:spcAft>
              <a:buClr>
                <a:srgbClr val="FDAA03"/>
              </a:buClr>
              <a:buSzPct val="120000"/>
              <a:buFont typeface="Arial" pitchFamily="34" charset="0"/>
              <a:buChar char="•"/>
              <a:defRPr/>
            </a:pPr>
            <a:r>
              <a:rPr lang="en-US" sz="1000" b="1" dirty="0" smtClean="0">
                <a:solidFill>
                  <a:srgbClr val="000000"/>
                </a:solidFill>
                <a:latin typeface="Arial"/>
              </a:rPr>
              <a:t>Security – login page</a:t>
            </a:r>
          </a:p>
          <a:p>
            <a:pPr marL="292100" indent="-292100">
              <a:spcAft>
                <a:spcPts val="800"/>
              </a:spcAft>
              <a:buClr>
                <a:srgbClr val="FDAA03"/>
              </a:buClr>
              <a:buSzPct val="120000"/>
              <a:buFont typeface="Arial" pitchFamily="34" charset="0"/>
              <a:buChar char="•"/>
              <a:defRPr/>
            </a:pPr>
            <a:endParaRPr lang="en-US" sz="1000" b="1" kern="0" dirty="0" smtClean="0">
              <a:latin typeface="+mn-lt"/>
            </a:endParaRP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endParaRPr kumimoji="0" lang="en-US" sz="1000" b="1" i="0" u="none" strike="noStrike" kern="0" cap="none" spc="0" normalizeH="0" dirty="0" smtClean="0">
              <a:ln>
                <a:noFill/>
              </a:ln>
              <a:solidFill>
                <a:schemeClr val="tx1"/>
              </a:solidFill>
              <a:effectLst/>
              <a:uLnTx/>
              <a:uFillTx/>
              <a:latin typeface="+mn-lt"/>
              <a:ea typeface="+mn-ea"/>
              <a:cs typeface="+mn-cs"/>
            </a:endParaRPr>
          </a:p>
          <a:p>
            <a:pPr marL="292100" marR="0" lvl="0" indent="-292100" algn="l" defTabSz="914400" rtl="0" eaLnBrk="1" fontAlgn="base" latinLnBrk="0" hangingPunct="1">
              <a:lnSpc>
                <a:spcPct val="100000"/>
              </a:lnSpc>
              <a:spcBef>
                <a:spcPct val="0"/>
              </a:spcBef>
              <a:spcAft>
                <a:spcPts val="800"/>
              </a:spcAft>
              <a:buClr>
                <a:srgbClr val="FDAA03"/>
              </a:buClr>
              <a:buSzPct val="120000"/>
              <a:buFont typeface="Arial" pitchFamily="34" charset="0"/>
              <a:buChar char="•"/>
              <a:tabLst/>
              <a:defRPr/>
            </a:pPr>
            <a:endParaRPr kumimoji="0" lang="en-US" sz="800" b="1" i="0" u="none" strike="noStrike" kern="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MedCafe</a:t>
            </a:r>
            <a:r>
              <a:rPr lang="en-US" dirty="0" smtClean="0"/>
              <a:t> Components</a:t>
            </a:r>
            <a:endParaRPr lang="en-US" dirty="0"/>
          </a:p>
        </p:txBody>
      </p:sp>
      <p:pic>
        <p:nvPicPr>
          <p:cNvPr id="4" name="Content Placeholder 3" descr="components.png"/>
          <p:cNvPicPr>
            <a:picLocks noGrp="1" noChangeAspect="1"/>
          </p:cNvPicPr>
          <p:nvPr>
            <p:ph idx="1"/>
          </p:nvPr>
        </p:nvPicPr>
        <p:blipFill>
          <a:blip r:embed="rId2"/>
          <a:srcRect l="-29135" r="-29135"/>
          <a:stretch>
            <a:fillRect/>
          </a:stretch>
        </p:blip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MedCafe</a:t>
            </a:r>
            <a:r>
              <a:rPr lang="en-US" dirty="0" smtClean="0"/>
              <a:t> Future Plans	</a:t>
            </a:r>
            <a:endParaRPr lang="en-US" dirty="0"/>
          </a:p>
        </p:txBody>
      </p:sp>
      <p:sp>
        <p:nvSpPr>
          <p:cNvPr id="3" name="Content Placeholder 2"/>
          <p:cNvSpPr>
            <a:spLocks noGrp="1"/>
          </p:cNvSpPr>
          <p:nvPr>
            <p:ph idx="1"/>
          </p:nvPr>
        </p:nvSpPr>
        <p:spPr/>
        <p:txBody>
          <a:bodyPr/>
          <a:lstStyle/>
          <a:p>
            <a:r>
              <a:rPr lang="en-US" dirty="0" smtClean="0"/>
              <a:t>Open sourcing of Code</a:t>
            </a:r>
          </a:p>
          <a:p>
            <a:r>
              <a:rPr lang="en-US" dirty="0" smtClean="0"/>
              <a:t>Web presence</a:t>
            </a:r>
          </a:p>
          <a:p>
            <a:pPr lvl="1"/>
            <a:r>
              <a:rPr lang="en-US" dirty="0" smtClean="0"/>
              <a:t>External </a:t>
            </a:r>
            <a:r>
              <a:rPr lang="en-US" dirty="0" err="1" smtClean="0"/>
              <a:t>medCafe</a:t>
            </a:r>
            <a:r>
              <a:rPr lang="en-US" dirty="0" smtClean="0"/>
              <a:t> server</a:t>
            </a:r>
          </a:p>
          <a:p>
            <a:r>
              <a:rPr lang="en-US" dirty="0" smtClean="0"/>
              <a:t>Industry Reach out</a:t>
            </a:r>
          </a:p>
          <a:p>
            <a:r>
              <a:rPr lang="en-US" dirty="0" smtClean="0"/>
              <a:t>White paper</a:t>
            </a:r>
          </a:p>
          <a:p>
            <a:r>
              <a:rPr lang="en-US" dirty="0" smtClean="0"/>
              <a:t>Conference presentation</a:t>
            </a:r>
          </a:p>
          <a:p>
            <a:r>
              <a:rPr lang="en-US" dirty="0" smtClean="0"/>
              <a:t>Document </a:t>
            </a:r>
            <a:r>
              <a:rPr lang="en-US" dirty="0" smtClean="0"/>
              <a:t>architecture</a:t>
            </a:r>
          </a:p>
          <a:p>
            <a:pPr lvl="1"/>
            <a:r>
              <a:rPr lang="en-US" dirty="0" smtClean="0"/>
              <a:t>“</a:t>
            </a:r>
            <a:r>
              <a:rPr lang="en-US" dirty="0" err="1" smtClean="0"/>
              <a:t>Plugin</a:t>
            </a:r>
            <a:r>
              <a:rPr lang="en-US" dirty="0" smtClean="0"/>
              <a:t> Guide</a:t>
            </a:r>
            <a:r>
              <a:rPr lang="en-US" dirty="0" smtClean="0"/>
              <a:t>”</a:t>
            </a:r>
          </a:p>
          <a:p>
            <a:pPr lvl="1">
              <a:buNone/>
            </a:pPr>
            <a:endParaRPr lang="en-US" dirty="0"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Covered	</a:t>
            </a:r>
            <a:endParaRPr lang="en-US" dirty="0"/>
          </a:p>
        </p:txBody>
      </p:sp>
      <p:sp>
        <p:nvSpPr>
          <p:cNvPr id="3" name="Content Placeholder 2"/>
          <p:cNvSpPr>
            <a:spLocks noGrp="1"/>
          </p:cNvSpPr>
          <p:nvPr>
            <p:ph idx="1"/>
          </p:nvPr>
        </p:nvSpPr>
        <p:spPr/>
        <p:txBody>
          <a:bodyPr/>
          <a:lstStyle/>
          <a:p>
            <a:r>
              <a:rPr lang="en-US" dirty="0" smtClean="0"/>
              <a:t>Security (</a:t>
            </a:r>
            <a:r>
              <a:rPr lang="en-US" dirty="0" err="1" smtClean="0"/>
              <a:t>Oauth</a:t>
            </a:r>
            <a:r>
              <a:rPr lang="en-US" dirty="0" smtClean="0"/>
              <a:t>)/ login</a:t>
            </a:r>
          </a:p>
          <a:p>
            <a:r>
              <a:rPr lang="en-US" dirty="0" smtClean="0"/>
              <a:t>Email alerts</a:t>
            </a:r>
          </a:p>
          <a:p>
            <a:r>
              <a:rPr lang="en-US" dirty="0" smtClean="0"/>
              <a:t>Transcription</a:t>
            </a:r>
          </a:p>
          <a:p>
            <a:r>
              <a:rPr lang="en-US" dirty="0" smtClean="0"/>
              <a:t>Multimodal data capture</a:t>
            </a:r>
          </a:p>
          <a:p>
            <a:r>
              <a:rPr lang="en-US" dirty="0" smtClean="0"/>
              <a:t>But</a:t>
            </a:r>
            <a:br>
              <a:rPr lang="en-US" dirty="0" smtClean="0"/>
            </a:br>
            <a:r>
              <a:rPr lang="en-US" dirty="0" err="1" smtClean="0"/>
              <a:t>MedCafe</a:t>
            </a:r>
            <a:r>
              <a:rPr lang="en-US" dirty="0" smtClean="0"/>
              <a:t> : anyone can create and add components..</a:t>
            </a:r>
          </a:p>
          <a:p>
            <a:endParaRPr lang="en-US" dirty="0" smtClean="0"/>
          </a:p>
          <a:p>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65100"/>
            <a:ext cx="8229600" cy="635000"/>
          </a:xfrm>
        </p:spPr>
        <p:txBody>
          <a:bodyPr/>
          <a:lstStyle/>
          <a:p>
            <a:pPr algn="ctr"/>
            <a:r>
              <a:rPr lang="en-US" dirty="0" smtClean="0"/>
              <a:t>EHR: The Way Forward?</a:t>
            </a:r>
            <a:endParaRPr lang="en-US" dirty="0"/>
          </a:p>
        </p:txBody>
      </p:sp>
      <p:sp>
        <p:nvSpPr>
          <p:cNvPr id="3" name="Content Placeholder 2"/>
          <p:cNvSpPr>
            <a:spLocks noGrp="1"/>
          </p:cNvSpPr>
          <p:nvPr>
            <p:ph idx="1"/>
          </p:nvPr>
        </p:nvSpPr>
        <p:spPr>
          <a:xfrm>
            <a:off x="368300" y="711200"/>
            <a:ext cx="8128000" cy="4770438"/>
          </a:xfrm>
        </p:spPr>
        <p:txBody>
          <a:bodyPr/>
          <a:lstStyle/>
          <a:p>
            <a:pPr>
              <a:spcAft>
                <a:spcPts val="0"/>
              </a:spcAft>
            </a:pPr>
            <a:r>
              <a:rPr lang="en-US" dirty="0" smtClean="0"/>
              <a:t>VA </a:t>
            </a:r>
            <a:r>
              <a:rPr lang="en-US" dirty="0" err="1" smtClean="0"/>
              <a:t>VistA</a:t>
            </a:r>
            <a:r>
              <a:rPr lang="en-US" dirty="0" smtClean="0"/>
              <a:t> Modernization</a:t>
            </a:r>
          </a:p>
          <a:p>
            <a:pPr lvl="1">
              <a:spcAft>
                <a:spcPts val="0"/>
              </a:spcAft>
            </a:pPr>
            <a:r>
              <a:rPr lang="en-US" sz="1800" dirty="0" smtClean="0"/>
              <a:t>ACT-IAC</a:t>
            </a:r>
            <a:r>
              <a:rPr lang="en-US" sz="1800" dirty="0" smtClean="0"/>
              <a:t> Vista Modernization</a:t>
            </a:r>
          </a:p>
          <a:p>
            <a:pPr lvl="1">
              <a:spcAft>
                <a:spcPts val="0"/>
              </a:spcAft>
            </a:pPr>
            <a:r>
              <a:rPr lang="en-US" sz="1800" dirty="0" smtClean="0"/>
              <a:t>Carnegie Mellon report recommending Open Source solution for </a:t>
            </a:r>
            <a:r>
              <a:rPr lang="en-US" sz="1800" dirty="0" err="1" smtClean="0"/>
              <a:t>VistA</a:t>
            </a:r>
            <a:endParaRPr lang="en-US" sz="1800" dirty="0" smtClean="0"/>
          </a:p>
          <a:p>
            <a:pPr lvl="1">
              <a:spcAft>
                <a:spcPts val="0"/>
              </a:spcAft>
            </a:pPr>
            <a:r>
              <a:rPr lang="en-US" sz="1800" dirty="0" smtClean="0"/>
              <a:t>Patient Centric approach</a:t>
            </a:r>
          </a:p>
          <a:p>
            <a:pPr>
              <a:spcAft>
                <a:spcPts val="0"/>
              </a:spcAft>
            </a:pPr>
            <a:r>
              <a:rPr lang="en-US" dirty="0" smtClean="0"/>
              <a:t>Clinical Groupware</a:t>
            </a:r>
          </a:p>
          <a:p>
            <a:pPr lvl="1">
              <a:spcAft>
                <a:spcPts val="0"/>
              </a:spcAft>
            </a:pPr>
            <a:r>
              <a:rPr lang="en-US" sz="1800" dirty="0" smtClean="0"/>
              <a:t>ONC commits $60 million to 4 grants to solve EHR problems</a:t>
            </a:r>
          </a:p>
          <a:p>
            <a:pPr lvl="1">
              <a:spcAft>
                <a:spcPts val="0"/>
              </a:spcAft>
            </a:pPr>
            <a:r>
              <a:rPr lang="en-US" sz="1800" dirty="0" smtClean="0"/>
              <a:t>Harvard </a:t>
            </a:r>
            <a:r>
              <a:rPr lang="en-US" sz="1800" dirty="0" smtClean="0"/>
              <a:t>SMART (Substitutable Medical Applications,</a:t>
            </a:r>
            <a:r>
              <a:rPr lang="en-US" sz="1800" dirty="0" smtClean="0"/>
              <a:t> Re</a:t>
            </a:r>
            <a:r>
              <a:rPr lang="en-US" sz="1800" dirty="0" smtClean="0"/>
              <a:t>-useable</a:t>
            </a:r>
            <a:r>
              <a:rPr lang="en-US" sz="1800" dirty="0" smtClean="0"/>
              <a:t> </a:t>
            </a:r>
            <a:r>
              <a:rPr lang="en-US" sz="1800" dirty="0" smtClean="0"/>
              <a:t>T</a:t>
            </a:r>
            <a:r>
              <a:rPr lang="en-US" sz="1800" dirty="0" smtClean="0"/>
              <a:t>echnology) $15 million</a:t>
            </a:r>
          </a:p>
          <a:p>
            <a:pPr lvl="2">
              <a:spcAft>
                <a:spcPts val="0"/>
              </a:spcAft>
            </a:pPr>
            <a:r>
              <a:rPr lang="en-US" sz="1600" dirty="0" smtClean="0"/>
              <a:t>“The approach could impact both the</a:t>
            </a:r>
            <a:r>
              <a:rPr lang="en-US" sz="1600" dirty="0" smtClean="0"/>
              <a:t> EHR industry…..(in) </a:t>
            </a:r>
            <a:r>
              <a:rPr lang="en-US" sz="1600" dirty="0" smtClean="0"/>
              <a:t>1-3 </a:t>
            </a:r>
            <a:r>
              <a:rPr lang="en-US" sz="1600" dirty="0" smtClean="0"/>
              <a:t>years”</a:t>
            </a:r>
            <a:r>
              <a:rPr lang="en-US" sz="1600" baseline="30000" dirty="0" smtClean="0"/>
              <a:t>1</a:t>
            </a:r>
          </a:p>
          <a:p>
            <a:pPr lvl="1">
              <a:spcAft>
                <a:spcPts val="0"/>
              </a:spcAft>
            </a:pPr>
            <a:r>
              <a:rPr lang="en-US" sz="1800" dirty="0" smtClean="0"/>
              <a:t>Clinical Groupware Consortium</a:t>
            </a:r>
          </a:p>
          <a:p>
            <a:pPr>
              <a:spcAft>
                <a:spcPts val="0"/>
              </a:spcAft>
            </a:pPr>
            <a:r>
              <a:rPr lang="en-US" dirty="0" smtClean="0"/>
              <a:t>New Data Delivery Platforms</a:t>
            </a:r>
          </a:p>
          <a:p>
            <a:pPr lvl="1">
              <a:spcAft>
                <a:spcPts val="0"/>
              </a:spcAft>
            </a:pPr>
            <a:r>
              <a:rPr lang="en-US" sz="1800" dirty="0" smtClean="0"/>
              <a:t>iPad Apps, smart phone apps,..</a:t>
            </a:r>
          </a:p>
          <a:p>
            <a:pPr>
              <a:spcAft>
                <a:spcPts val="0"/>
              </a:spcAft>
            </a:pPr>
            <a:r>
              <a:rPr lang="en-US" dirty="0" smtClean="0"/>
              <a:t>Modularization Certification</a:t>
            </a:r>
          </a:p>
          <a:p>
            <a:pPr lvl="1">
              <a:spcAft>
                <a:spcPts val="0"/>
              </a:spcAft>
            </a:pPr>
            <a:r>
              <a:rPr lang="en-US" sz="1800" dirty="0" smtClean="0"/>
              <a:t>HHS </a:t>
            </a:r>
            <a:r>
              <a:rPr lang="en-US" sz="1800" dirty="0" smtClean="0"/>
              <a:t>Certification process ("meaningful use of certified EHR </a:t>
            </a:r>
            <a:r>
              <a:rPr lang="en-US" sz="1800" dirty="0" smtClean="0"/>
              <a:t>technology”) for </a:t>
            </a:r>
            <a:r>
              <a:rPr lang="en-US" sz="1800" dirty="0" smtClean="0"/>
              <a:t>modular </a:t>
            </a:r>
            <a:r>
              <a:rPr lang="en-US" sz="1800" dirty="0" smtClean="0"/>
              <a:t>apps</a:t>
            </a:r>
          </a:p>
          <a:p>
            <a:pPr lvl="1">
              <a:spcAft>
                <a:spcPts val="0"/>
              </a:spcAft>
            </a:pPr>
            <a:r>
              <a:rPr lang="en-US" sz="1800" dirty="0" smtClean="0"/>
              <a:t>CCHIT certification program for components of </a:t>
            </a:r>
            <a:r>
              <a:rPr lang="en-US" sz="1800" dirty="0" err="1" smtClean="0"/>
              <a:t>EHRs</a:t>
            </a:r>
            <a:endParaRPr lang="en-US" sz="1800" dirty="0" smtClean="0"/>
          </a:p>
          <a:p>
            <a:endParaRPr lang="en-US" dirty="0" smtClean="0"/>
          </a:p>
          <a:p>
            <a:pPr lvl="1"/>
            <a:endParaRPr lang="en-US" dirty="0" smtClean="0"/>
          </a:p>
          <a:p>
            <a:endParaRPr lang="en-US" dirty="0"/>
          </a:p>
        </p:txBody>
      </p:sp>
      <p:sp>
        <p:nvSpPr>
          <p:cNvPr id="5" name="Rectangle 4"/>
          <p:cNvSpPr/>
          <p:nvPr/>
        </p:nvSpPr>
        <p:spPr>
          <a:xfrm>
            <a:off x="233022" y="6095617"/>
            <a:ext cx="8720478" cy="261610"/>
          </a:xfrm>
          <a:prstGeom prst="rect">
            <a:avLst/>
          </a:prstGeom>
        </p:spPr>
        <p:txBody>
          <a:bodyPr wrap="square">
            <a:spAutoFit/>
          </a:bodyPr>
          <a:lstStyle/>
          <a:p>
            <a:r>
              <a:rPr lang="en-US" sz="1100" baseline="30000" dirty="0" smtClean="0"/>
              <a:t>1</a:t>
            </a:r>
            <a:r>
              <a:rPr lang="en-US" sz="1100" dirty="0" smtClean="0"/>
              <a:t>http://www.thehealthcareblog.com/the_health_care_blog/2010/10/update-on-modular-ehr-technology</a:t>
            </a:r>
            <a:r>
              <a:rPr lang="en-US" sz="1100" dirty="0" smtClean="0"/>
              <a:t>-harvards</a:t>
            </a:r>
            <a:r>
              <a:rPr lang="en-US" sz="1100" dirty="0" smtClean="0"/>
              <a:t>-smart-research.html</a:t>
            </a:r>
            <a:endParaRPr lang="en-US" sz="11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MedCafe</a:t>
            </a:r>
            <a:r>
              <a:rPr lang="en-US" dirty="0" smtClean="0"/>
              <a:t>	: Why What We Did Matters!</a:t>
            </a:r>
            <a:endParaRPr lang="en-US" dirty="0"/>
          </a:p>
        </p:txBody>
      </p:sp>
      <p:sp>
        <p:nvSpPr>
          <p:cNvPr id="3" name="Content Placeholder 2"/>
          <p:cNvSpPr>
            <a:spLocks noGrp="1"/>
          </p:cNvSpPr>
          <p:nvPr>
            <p:ph idx="1"/>
          </p:nvPr>
        </p:nvSpPr>
        <p:spPr>
          <a:xfrm>
            <a:off x="368300" y="914400"/>
            <a:ext cx="8128000" cy="4808538"/>
          </a:xfrm>
        </p:spPr>
        <p:txBody>
          <a:bodyPr/>
          <a:lstStyle/>
          <a:p>
            <a:pPr>
              <a:spcAft>
                <a:spcPts val="200"/>
              </a:spcAft>
            </a:pPr>
            <a:r>
              <a:rPr lang="en-US" dirty="0" smtClean="0"/>
              <a:t>Truly Modular EHR</a:t>
            </a:r>
          </a:p>
          <a:p>
            <a:pPr lvl="1">
              <a:spcAft>
                <a:spcPts val="200"/>
              </a:spcAft>
            </a:pPr>
            <a:r>
              <a:rPr lang="en-US" dirty="0" smtClean="0"/>
              <a:t>Incorporating idea of “Substitutability”, allowing for Best of Breed</a:t>
            </a:r>
          </a:p>
          <a:p>
            <a:pPr lvl="1">
              <a:spcAft>
                <a:spcPts val="200"/>
              </a:spcAft>
            </a:pPr>
            <a:r>
              <a:rPr lang="en-US" dirty="0" smtClean="0"/>
              <a:t>Leading edge prototype for Healthcare</a:t>
            </a:r>
          </a:p>
          <a:p>
            <a:pPr lvl="2">
              <a:spcAft>
                <a:spcPts val="200"/>
              </a:spcAft>
            </a:pPr>
            <a:r>
              <a:rPr lang="en-US" dirty="0" smtClean="0"/>
              <a:t>Architecture arrived at with MITRE expertise / knowledge before rest of Healthcare </a:t>
            </a:r>
          </a:p>
          <a:p>
            <a:pPr lvl="2">
              <a:spcAft>
                <a:spcPts val="200"/>
              </a:spcAft>
            </a:pPr>
            <a:r>
              <a:rPr lang="en-US" dirty="0" smtClean="0"/>
              <a:t>At the forefront of Healthcare IT </a:t>
            </a:r>
          </a:p>
          <a:p>
            <a:pPr lvl="2">
              <a:spcAft>
                <a:spcPts val="200"/>
              </a:spcAft>
            </a:pPr>
            <a:r>
              <a:rPr lang="en-US" dirty="0" smtClean="0"/>
              <a:t>Ahead of any current implementation using this approach</a:t>
            </a:r>
          </a:p>
          <a:p>
            <a:pPr lvl="3">
              <a:spcAft>
                <a:spcPts val="200"/>
              </a:spcAft>
            </a:pPr>
            <a:r>
              <a:rPr lang="en-US" dirty="0" smtClean="0"/>
              <a:t>Our budget: ~ 400k, SMART budget: 15 million</a:t>
            </a:r>
          </a:p>
          <a:p>
            <a:pPr>
              <a:spcAft>
                <a:spcPts val="200"/>
              </a:spcAft>
            </a:pPr>
            <a:r>
              <a:rPr lang="en-US" dirty="0" err="1" smtClean="0"/>
              <a:t>Scaleable</a:t>
            </a:r>
            <a:r>
              <a:rPr lang="en-US" dirty="0" smtClean="0"/>
              <a:t> architecture</a:t>
            </a:r>
          </a:p>
          <a:p>
            <a:pPr>
              <a:spcAft>
                <a:spcPts val="200"/>
              </a:spcAft>
            </a:pPr>
            <a:r>
              <a:rPr lang="en-US" dirty="0" smtClean="0"/>
              <a:t>Prototype that shows viability of approach</a:t>
            </a:r>
          </a:p>
          <a:p>
            <a:pPr>
              <a:spcAft>
                <a:spcPts val="200"/>
              </a:spcAft>
            </a:pPr>
            <a:r>
              <a:rPr lang="en-US" dirty="0" smtClean="0"/>
              <a:t>iPad interaction via “Gestures”</a:t>
            </a:r>
          </a:p>
          <a:p>
            <a:pPr>
              <a:spcAft>
                <a:spcPts val="200"/>
              </a:spcAft>
            </a:pPr>
            <a:r>
              <a:rPr lang="en-US" dirty="0" smtClean="0"/>
              <a:t>Interfaces with </a:t>
            </a:r>
            <a:r>
              <a:rPr lang="en-US" dirty="0" err="1" smtClean="0"/>
              <a:t>OpenVista</a:t>
            </a:r>
            <a:endParaRPr lang="en-US" dirty="0" smtClean="0"/>
          </a:p>
          <a:p>
            <a:pPr lvl="1">
              <a:spcAft>
                <a:spcPts val="200"/>
              </a:spcAft>
            </a:pPr>
            <a:r>
              <a:rPr lang="en-US" dirty="0" smtClean="0"/>
              <a:t>As close to current VA repository as possible</a:t>
            </a:r>
          </a:p>
          <a:p>
            <a:pPr>
              <a:spcAft>
                <a:spcPts val="200"/>
              </a:spcAft>
            </a:pPr>
            <a:r>
              <a:rPr lang="en-US" dirty="0" smtClean="0"/>
              <a:t>Open source, business friendly license</a:t>
            </a:r>
          </a:p>
          <a:p>
            <a:pPr lvl="1">
              <a:spcAft>
                <a:spcPts val="200"/>
              </a:spcAft>
            </a:pPr>
            <a:r>
              <a:rPr lang="en-US" dirty="0" smtClean="0"/>
              <a:t>Any vendor or organization can take code base and adapt/ enhance</a:t>
            </a:r>
          </a:p>
          <a:p>
            <a:endParaRPr lang="en-US" dirty="0" smtClean="0"/>
          </a:p>
          <a:p>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Delivery Platforms</a:t>
            </a:r>
            <a:endParaRPr lang="en-US" dirty="0"/>
          </a:p>
        </p:txBody>
      </p:sp>
      <p:pic>
        <p:nvPicPr>
          <p:cNvPr id="4" name="Content Placeholder 3" descr="iPadMedCafe.jpg"/>
          <p:cNvPicPr>
            <a:picLocks noGrp="1" noChangeAspect="1"/>
          </p:cNvPicPr>
          <p:nvPr>
            <p:ph idx="1"/>
          </p:nvPr>
        </p:nvPicPr>
        <p:blipFill>
          <a:blip r:embed="rId2"/>
          <a:srcRect l="-6326" r="-6326"/>
          <a:stretch>
            <a:fillRect/>
          </a:stretch>
        </p:blip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6" name="Content Placeholder 3" descr="medCafe-coverflow.png"/>
          <p:cNvPicPr>
            <a:picLocks noChangeAspect="1"/>
          </p:cNvPicPr>
          <p:nvPr/>
        </p:nvPicPr>
        <p:blipFill>
          <a:blip r:embed="rId3" cstate="print"/>
          <a:stretch>
            <a:fillRect/>
          </a:stretch>
        </p:blipFill>
        <p:spPr bwMode="auto">
          <a:xfrm>
            <a:off x="963529" y="1145348"/>
            <a:ext cx="7200737" cy="4973704"/>
          </a:xfrm>
          <a:prstGeom prst="rect">
            <a:avLst/>
          </a:prstGeom>
          <a:noFill/>
          <a:ln w="25400">
            <a:solidFill>
              <a:schemeClr val="tx2">
                <a:lumMod val="20000"/>
                <a:lumOff val="80000"/>
              </a:schemeClr>
            </a:solidFill>
            <a:round/>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Content Placeholder 3" descr="medCafe-coverflow.png">
            <a:hlinkClick r:id="rId3"/>
          </p:cNvPr>
          <p:cNvPicPr>
            <a:picLocks noChangeAspect="1"/>
          </p:cNvPicPr>
          <p:nvPr/>
        </p:nvPicPr>
        <p:blipFill>
          <a:blip r:embed="rId4" cstate="print">
            <a:lum bright="58000" contrast="-70000"/>
          </a:blip>
          <a:stretch>
            <a:fillRect/>
          </a:stretch>
        </p:blipFill>
        <p:spPr bwMode="auto">
          <a:xfrm>
            <a:off x="190093" y="1022350"/>
            <a:ext cx="8690461" cy="5219700"/>
          </a:xfrm>
          <a:prstGeom prst="rect">
            <a:avLst/>
          </a:prstGeom>
          <a:noFill/>
          <a:ln w="9525">
            <a:noFill/>
            <a:miter lim="800000"/>
            <a:headEnd/>
            <a:tailEnd/>
          </a:ln>
          <a:effectLst/>
        </p:spPr>
      </p:pic>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
        <p:nvSpPr>
          <p:cNvPr id="4" name="TextBox 3"/>
          <p:cNvSpPr txBox="1"/>
          <p:nvPr/>
        </p:nvSpPr>
        <p:spPr>
          <a:xfrm>
            <a:off x="2320667" y="3020037"/>
            <a:ext cx="4945585" cy="1323439"/>
          </a:xfrm>
          <a:prstGeom prst="rect">
            <a:avLst/>
          </a:prstGeom>
          <a:noFill/>
        </p:spPr>
        <p:txBody>
          <a:bodyPr wrap="none" rtlCol="0">
            <a:spAutoFit/>
          </a:bodyPr>
          <a:lstStyle/>
          <a:p>
            <a:r>
              <a:rPr lang="en-US" sz="4000" dirty="0" smtClean="0"/>
              <a:t>Fast Jump: </a:t>
            </a:r>
            <a:r>
              <a:rPr lang="en-US" sz="4000" dirty="0" err="1" smtClean="0"/>
              <a:t>medCafe</a:t>
            </a:r>
            <a:endParaRPr lang="en-US" sz="4000" dirty="0" smtClean="0"/>
          </a:p>
          <a:p>
            <a:r>
              <a:rPr lang="en-US" sz="4000" dirty="0" smtClean="0"/>
              <a:t>Thank </a:t>
            </a:r>
            <a:r>
              <a:rPr lang="en-US" sz="4000" dirty="0" smtClean="0"/>
              <a:t>you!</a:t>
            </a:r>
            <a:endParaRPr lang="en-US" sz="40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medCafe</a:t>
            </a:r>
            <a:r>
              <a:rPr lang="en-US" dirty="0" smtClean="0"/>
              <a:t> &amp; ESP+DRA</a:t>
            </a:r>
            <a:endParaRPr lang="en-US" dirty="0"/>
          </a:p>
        </p:txBody>
      </p:sp>
      <p:pic>
        <p:nvPicPr>
          <p:cNvPr id="1026" name="Picture 2" descr="C:\Documents and Settings\pmork\Local Settings\Temporary Internet Files\Content.IE5\V09TAHVS\MCj04360110000[1].wmf"/>
          <p:cNvPicPr>
            <a:picLocks noChangeAspect="1" noChangeArrowheads="1"/>
          </p:cNvPicPr>
          <p:nvPr/>
        </p:nvPicPr>
        <p:blipFill>
          <a:blip r:embed="rId3" cstate="print"/>
          <a:srcRect/>
          <a:stretch>
            <a:fillRect/>
          </a:stretch>
        </p:blipFill>
        <p:spPr bwMode="auto">
          <a:xfrm>
            <a:off x="609600" y="1828800"/>
            <a:ext cx="962025" cy="1087583"/>
          </a:xfrm>
          <a:prstGeom prst="rect">
            <a:avLst/>
          </a:prstGeom>
          <a:noFill/>
        </p:spPr>
      </p:pic>
      <p:sp>
        <p:nvSpPr>
          <p:cNvPr id="7" name="Rounded Rectangle 6"/>
          <p:cNvSpPr/>
          <p:nvPr/>
        </p:nvSpPr>
        <p:spPr>
          <a:xfrm>
            <a:off x="7620000" y="2057400"/>
            <a:ext cx="914400" cy="60960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j-lt"/>
              </a:rPr>
              <a:t>CDB</a:t>
            </a:r>
          </a:p>
        </p:txBody>
      </p:sp>
      <p:sp>
        <p:nvSpPr>
          <p:cNvPr id="11" name="Flowchart: Magnetic Disk 10"/>
          <p:cNvSpPr/>
          <p:nvPr/>
        </p:nvSpPr>
        <p:spPr>
          <a:xfrm>
            <a:off x="4191000" y="4800600"/>
            <a:ext cx="1066800" cy="990600"/>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mj-lt"/>
              </a:rPr>
              <a:t>Record System</a:t>
            </a:r>
            <a:endParaRPr lang="en-US" dirty="0">
              <a:solidFill>
                <a:schemeClr val="tx1"/>
              </a:solidFill>
              <a:latin typeface="+mj-lt"/>
            </a:endParaRPr>
          </a:p>
        </p:txBody>
      </p:sp>
      <p:sp>
        <p:nvSpPr>
          <p:cNvPr id="13" name="Right Arrow 12"/>
          <p:cNvSpPr/>
          <p:nvPr/>
        </p:nvSpPr>
        <p:spPr>
          <a:xfrm>
            <a:off x="2895600" y="1752600"/>
            <a:ext cx="1828800" cy="68580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mj-lt"/>
              </a:rPr>
              <a:t>Java* + Metadata</a:t>
            </a:r>
            <a:endParaRPr lang="en-US" sz="1400" dirty="0">
              <a:latin typeface="+mj-lt"/>
            </a:endParaRPr>
          </a:p>
        </p:txBody>
      </p:sp>
      <p:sp>
        <p:nvSpPr>
          <p:cNvPr id="33" name="TextBox 32"/>
          <p:cNvSpPr txBox="1"/>
          <p:nvPr/>
        </p:nvSpPr>
        <p:spPr>
          <a:xfrm>
            <a:off x="2743200" y="4953000"/>
            <a:ext cx="762000" cy="307777"/>
          </a:xfrm>
          <a:prstGeom prst="rect">
            <a:avLst/>
          </a:prstGeom>
          <a:noFill/>
        </p:spPr>
        <p:txBody>
          <a:bodyPr wrap="square" rtlCol="0">
            <a:spAutoFit/>
          </a:bodyPr>
          <a:lstStyle/>
          <a:p>
            <a:r>
              <a:rPr lang="en-US" sz="1400" dirty="0" smtClean="0">
                <a:solidFill>
                  <a:schemeClr val="bg1"/>
                </a:solidFill>
                <a:latin typeface="+mj-lt"/>
              </a:rPr>
              <a:t>XML</a:t>
            </a:r>
            <a:endParaRPr lang="en-US" sz="1400" dirty="0">
              <a:solidFill>
                <a:schemeClr val="bg1"/>
              </a:solidFill>
              <a:latin typeface="+mj-lt"/>
            </a:endParaRPr>
          </a:p>
        </p:txBody>
      </p:sp>
      <p:sp>
        <p:nvSpPr>
          <p:cNvPr id="14" name="Right Arrow 13"/>
          <p:cNvSpPr/>
          <p:nvPr/>
        </p:nvSpPr>
        <p:spPr>
          <a:xfrm>
            <a:off x="5943600" y="1752600"/>
            <a:ext cx="1676400" cy="68580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mj-lt"/>
              </a:rPr>
              <a:t>Metadata</a:t>
            </a:r>
            <a:endParaRPr lang="en-US" sz="1400" dirty="0">
              <a:latin typeface="+mj-lt"/>
            </a:endParaRPr>
          </a:p>
        </p:txBody>
      </p:sp>
      <p:sp>
        <p:nvSpPr>
          <p:cNvPr id="15" name="Left Arrow 14"/>
          <p:cNvSpPr/>
          <p:nvPr/>
        </p:nvSpPr>
        <p:spPr>
          <a:xfrm>
            <a:off x="5943600" y="2286000"/>
            <a:ext cx="1676400" cy="609600"/>
          </a:xfrm>
          <a:prstGeom prst="lef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mj-lt"/>
              </a:rPr>
              <a:t>XACML</a:t>
            </a:r>
          </a:p>
        </p:txBody>
      </p:sp>
      <p:sp>
        <p:nvSpPr>
          <p:cNvPr id="16" name="Down Arrow 15"/>
          <p:cNvSpPr/>
          <p:nvPr/>
        </p:nvSpPr>
        <p:spPr>
          <a:xfrm>
            <a:off x="5410200" y="2743200"/>
            <a:ext cx="762000" cy="2133600"/>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mj-lt"/>
              </a:rPr>
              <a:t>SQL+XACML</a:t>
            </a:r>
          </a:p>
        </p:txBody>
      </p:sp>
      <p:sp>
        <p:nvSpPr>
          <p:cNvPr id="18" name="Rounded Rectangle 17"/>
          <p:cNvSpPr/>
          <p:nvPr/>
        </p:nvSpPr>
        <p:spPr>
          <a:xfrm>
            <a:off x="1676400" y="1981200"/>
            <a:ext cx="12192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medCafe</a:t>
            </a:r>
            <a:r>
              <a:rPr lang="en-US" dirty="0" smtClean="0">
                <a:latin typeface="+mj-lt"/>
              </a:rPr>
              <a:t> UI</a:t>
            </a:r>
            <a:endParaRPr lang="en-US" dirty="0">
              <a:latin typeface="+mj-lt"/>
            </a:endParaRPr>
          </a:p>
        </p:txBody>
      </p:sp>
      <p:sp>
        <p:nvSpPr>
          <p:cNvPr id="19" name="Rounded Rectangle 18"/>
          <p:cNvSpPr/>
          <p:nvPr/>
        </p:nvSpPr>
        <p:spPr>
          <a:xfrm>
            <a:off x="4724400" y="1981200"/>
            <a:ext cx="12192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mj-lt"/>
              </a:rPr>
              <a:t>medCafe</a:t>
            </a:r>
            <a:endParaRPr lang="en-US" dirty="0" smtClean="0">
              <a:latin typeface="+mj-lt"/>
            </a:endParaRPr>
          </a:p>
          <a:p>
            <a:pPr algn="ctr"/>
            <a:r>
              <a:rPr lang="en-US" dirty="0" smtClean="0">
                <a:latin typeface="+mj-lt"/>
              </a:rPr>
              <a:t>wrapper</a:t>
            </a:r>
            <a:endParaRPr lang="en-US" dirty="0">
              <a:latin typeface="+mj-lt"/>
            </a:endParaRPr>
          </a:p>
        </p:txBody>
      </p:sp>
      <p:sp>
        <p:nvSpPr>
          <p:cNvPr id="20" name="Rounded Rectangle 19"/>
          <p:cNvSpPr/>
          <p:nvPr/>
        </p:nvSpPr>
        <p:spPr>
          <a:xfrm>
            <a:off x="5410200" y="4876800"/>
            <a:ext cx="914400" cy="76200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j-lt"/>
              </a:rPr>
              <a:t>PEP</a:t>
            </a:r>
          </a:p>
        </p:txBody>
      </p:sp>
      <p:sp>
        <p:nvSpPr>
          <p:cNvPr id="22" name="Up Arrow 21"/>
          <p:cNvSpPr/>
          <p:nvPr/>
        </p:nvSpPr>
        <p:spPr>
          <a:xfrm>
            <a:off x="4495800" y="2743200"/>
            <a:ext cx="685800" cy="2057400"/>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latin typeface="+mj-lt"/>
              </a:rPr>
              <a:t>Resu</a:t>
            </a:r>
            <a:r>
              <a:rPr lang="en-US" sz="1400" dirty="0" smtClean="0">
                <a:latin typeface="+mj-lt"/>
              </a:rPr>
              <a:t> l </a:t>
            </a:r>
            <a:r>
              <a:rPr lang="en-US" sz="1400" dirty="0" err="1" smtClean="0">
                <a:latin typeface="+mj-lt"/>
              </a:rPr>
              <a:t>tSe</a:t>
            </a:r>
            <a:r>
              <a:rPr lang="en-US" sz="1400" dirty="0" smtClean="0">
                <a:latin typeface="+mj-lt"/>
              </a:rPr>
              <a:t> t</a:t>
            </a:r>
          </a:p>
        </p:txBody>
      </p:sp>
      <p:sp>
        <p:nvSpPr>
          <p:cNvPr id="23" name="Left Arrow 22"/>
          <p:cNvSpPr/>
          <p:nvPr/>
        </p:nvSpPr>
        <p:spPr>
          <a:xfrm>
            <a:off x="2895600" y="2286000"/>
            <a:ext cx="1828800" cy="609600"/>
          </a:xfrm>
          <a:prstGeom prst="lef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mj-lt"/>
              </a:rPr>
              <a:t>Java</a:t>
            </a:r>
          </a:p>
        </p:txBody>
      </p:sp>
      <p:sp>
        <p:nvSpPr>
          <p:cNvPr id="24" name="Circular Arrow 23"/>
          <p:cNvSpPr/>
          <p:nvPr/>
        </p:nvSpPr>
        <p:spPr>
          <a:xfrm rot="10800000">
            <a:off x="4495800" y="4724400"/>
            <a:ext cx="1600200" cy="1752600"/>
          </a:xfrm>
          <a:prstGeom prst="circular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smtClean="0">
              <a:latin typeface="+mj-lt"/>
            </a:endParaRPr>
          </a:p>
        </p:txBody>
      </p:sp>
      <p:sp>
        <p:nvSpPr>
          <p:cNvPr id="25" name="TextBox 24"/>
          <p:cNvSpPr txBox="1"/>
          <p:nvPr/>
        </p:nvSpPr>
        <p:spPr>
          <a:xfrm>
            <a:off x="5105400" y="6096000"/>
            <a:ext cx="762000" cy="307777"/>
          </a:xfrm>
          <a:prstGeom prst="rect">
            <a:avLst/>
          </a:prstGeom>
          <a:noFill/>
        </p:spPr>
        <p:txBody>
          <a:bodyPr wrap="square" rtlCol="0">
            <a:spAutoFit/>
          </a:bodyPr>
          <a:lstStyle/>
          <a:p>
            <a:r>
              <a:rPr lang="en-US" sz="1400" dirty="0" smtClean="0">
                <a:solidFill>
                  <a:schemeClr val="bg1"/>
                </a:solidFill>
                <a:latin typeface="+mj-lt"/>
              </a:rPr>
              <a:t>SQL</a:t>
            </a:r>
            <a:endParaRPr lang="en-US" sz="1400" dirty="0">
              <a:solidFill>
                <a:schemeClr val="bg1"/>
              </a:solidFill>
              <a:latin typeface="+mj-lt"/>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a:xfrm>
            <a:off x="461977" y="1048772"/>
            <a:ext cx="8128000" cy="4951978"/>
          </a:xfrm>
        </p:spPr>
        <p:txBody>
          <a:bodyPr/>
          <a:lstStyle/>
          <a:p>
            <a:pPr marL="457200" indent="-457200"/>
            <a:r>
              <a:rPr lang="en-US" dirty="0" smtClean="0"/>
              <a:t>Why Did We Do It?</a:t>
            </a:r>
          </a:p>
          <a:p>
            <a:pPr marL="457200" indent="-457200"/>
            <a:r>
              <a:rPr lang="en-US" dirty="0" smtClean="0"/>
              <a:t>How Did We Do It?</a:t>
            </a:r>
          </a:p>
          <a:p>
            <a:pPr marL="457200" indent="-457200"/>
            <a:r>
              <a:rPr lang="en-US" dirty="0" smtClean="0"/>
              <a:t>What Did We Do?</a:t>
            </a:r>
          </a:p>
          <a:p>
            <a:pPr marL="457200" indent="-457200"/>
            <a:r>
              <a:rPr lang="en-US" dirty="0" smtClean="0"/>
              <a:t>Why What We Did Matters!</a:t>
            </a:r>
          </a:p>
          <a:p>
            <a:pPr marL="457200" indent="-457200"/>
            <a:r>
              <a:rPr lang="en-US" dirty="0" err="1" smtClean="0"/>
              <a:t>MedCafe</a:t>
            </a:r>
            <a:r>
              <a:rPr lang="en-US" dirty="0" smtClean="0"/>
              <a:t> Demo</a:t>
            </a:r>
            <a:endParaRPr lang="en-US" dirty="0"/>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a:t>
            </a:r>
            <a:r>
              <a:rPr lang="en-US" dirty="0" smtClean="0"/>
              <a:t> Additional Components</a:t>
            </a:r>
            <a:endParaRPr lang="en-US" dirty="0"/>
          </a:p>
        </p:txBody>
      </p:sp>
      <p:sp>
        <p:nvSpPr>
          <p:cNvPr id="3" name="Content Placeholder 2"/>
          <p:cNvSpPr>
            <a:spLocks noGrp="1"/>
          </p:cNvSpPr>
          <p:nvPr>
            <p:ph idx="1"/>
          </p:nvPr>
        </p:nvSpPr>
        <p:spPr>
          <a:xfrm>
            <a:off x="512271" y="1390768"/>
            <a:ext cx="8128000" cy="4808538"/>
          </a:xfrm>
        </p:spPr>
        <p:txBody>
          <a:bodyPr/>
          <a:lstStyle/>
          <a:p>
            <a:r>
              <a:rPr lang="en-US" dirty="0" smtClean="0"/>
              <a:t>Speech to Text </a:t>
            </a:r>
          </a:p>
          <a:p>
            <a:pPr lvl="1"/>
            <a:r>
              <a:rPr lang="en-US" dirty="0" smtClean="0"/>
              <a:t>Transcribe doctors dictation notes</a:t>
            </a:r>
          </a:p>
          <a:p>
            <a:r>
              <a:rPr lang="en-US" dirty="0" smtClean="0"/>
              <a:t>Alerts  </a:t>
            </a:r>
          </a:p>
          <a:p>
            <a:pPr lvl="1"/>
            <a:r>
              <a:rPr lang="en-US" dirty="0" smtClean="0"/>
              <a:t>Alert other clinicians through system, rather than email</a:t>
            </a:r>
          </a:p>
          <a:p>
            <a:r>
              <a:rPr lang="en-US" dirty="0" smtClean="0"/>
              <a:t>Email, paper to patient automatically through system</a:t>
            </a:r>
          </a:p>
          <a:p>
            <a:r>
              <a:rPr lang="en-US" dirty="0" smtClean="0"/>
              <a:t>Automatically call patient, leave text message</a:t>
            </a:r>
          </a:p>
          <a:p>
            <a:r>
              <a:rPr lang="en-US" dirty="0" smtClean="0"/>
              <a:t>Note </a:t>
            </a:r>
            <a:r>
              <a:rPr lang="en-US" dirty="0" err="1" smtClean="0"/>
              <a:t>plugin</a:t>
            </a:r>
            <a:r>
              <a:rPr lang="en-US" dirty="0" smtClean="0"/>
              <a:t> </a:t>
            </a:r>
          </a:p>
          <a:p>
            <a:pPr lvl="1"/>
            <a:r>
              <a:rPr lang="en-US" dirty="0" smtClean="0"/>
              <a:t>allow for cutting and pasting from other components</a:t>
            </a:r>
          </a:p>
          <a:p>
            <a:pPr>
              <a:buNone/>
            </a:pP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Collaborations	</a:t>
            </a:r>
            <a:endParaRPr lang="en-US" dirty="0"/>
          </a:p>
        </p:txBody>
      </p:sp>
      <p:sp>
        <p:nvSpPr>
          <p:cNvPr id="3" name="Content Placeholder 2"/>
          <p:cNvSpPr>
            <a:spLocks noGrp="1"/>
          </p:cNvSpPr>
          <p:nvPr>
            <p:ph idx="1"/>
          </p:nvPr>
        </p:nvSpPr>
        <p:spPr>
          <a:xfrm>
            <a:off x="469900" y="1104900"/>
            <a:ext cx="8128000" cy="4808538"/>
          </a:xfrm>
        </p:spPr>
        <p:txBody>
          <a:bodyPr/>
          <a:lstStyle/>
          <a:p>
            <a:pPr>
              <a:spcAft>
                <a:spcPts val="600"/>
              </a:spcAft>
            </a:pPr>
            <a:r>
              <a:rPr lang="en-US" dirty="0" smtClean="0"/>
              <a:t>Meeting with Christian Donahue April 30</a:t>
            </a:r>
            <a:r>
              <a:rPr lang="en-US" baseline="30000" dirty="0" smtClean="0"/>
              <a:t>th</a:t>
            </a:r>
            <a:r>
              <a:rPr lang="en-US" dirty="0" smtClean="0"/>
              <a:t>.</a:t>
            </a:r>
          </a:p>
          <a:p>
            <a:pPr lvl="1">
              <a:spcAft>
                <a:spcPts val="600"/>
              </a:spcAft>
            </a:pPr>
            <a:r>
              <a:rPr lang="en-US" dirty="0" smtClean="0"/>
              <a:t>Continue working meetings with him</a:t>
            </a:r>
          </a:p>
          <a:p>
            <a:pPr lvl="1">
              <a:spcAft>
                <a:spcPts val="600"/>
              </a:spcAft>
            </a:pPr>
            <a:r>
              <a:rPr lang="en-US" dirty="0" smtClean="0"/>
              <a:t>Feedback at http://</a:t>
            </a:r>
            <a:r>
              <a:rPr lang="en-US" dirty="0" err="1" smtClean="0"/>
              <a:t>mitrepedia.mitre.org/index.php/MedCafe</a:t>
            </a:r>
            <a:endParaRPr lang="en-US" dirty="0" smtClean="0"/>
          </a:p>
          <a:p>
            <a:pPr>
              <a:spcAft>
                <a:spcPts val="600"/>
              </a:spcAft>
            </a:pPr>
            <a:r>
              <a:rPr lang="en-US" dirty="0" smtClean="0"/>
              <a:t>LAIKA (Andy </a:t>
            </a:r>
            <a:r>
              <a:rPr lang="en-US" dirty="0" err="1" smtClean="0"/>
              <a:t>Gregorowicz</a:t>
            </a:r>
            <a:r>
              <a:rPr lang="en-US" dirty="0" smtClean="0"/>
              <a:t>, existing work)</a:t>
            </a:r>
          </a:p>
          <a:p>
            <a:pPr lvl="1">
              <a:spcAft>
                <a:spcPts val="600"/>
              </a:spcAft>
            </a:pPr>
            <a:r>
              <a:rPr lang="en-US" dirty="0" smtClean="0"/>
              <a:t>Provide data, </a:t>
            </a:r>
            <a:r>
              <a:rPr lang="en-US" dirty="0" err="1" smtClean="0"/>
              <a:t>hData</a:t>
            </a:r>
            <a:endParaRPr lang="en-US" dirty="0" smtClean="0"/>
          </a:p>
          <a:p>
            <a:pPr>
              <a:spcAft>
                <a:spcPts val="600"/>
              </a:spcAft>
            </a:pPr>
            <a:r>
              <a:rPr lang="en-US" dirty="0" smtClean="0"/>
              <a:t>Automating Fact Extraction from Medical Records, (Cheryl Clark, proposed MSR)</a:t>
            </a:r>
          </a:p>
          <a:p>
            <a:pPr lvl="1">
              <a:spcAft>
                <a:spcPts val="600"/>
              </a:spcAft>
            </a:pPr>
            <a:r>
              <a:rPr lang="en-US" dirty="0" smtClean="0"/>
              <a:t>Medical fact extraction to enhance “outside record” categorization</a:t>
            </a:r>
          </a:p>
          <a:p>
            <a:pPr>
              <a:spcAft>
                <a:spcPts val="600"/>
              </a:spcAft>
            </a:pPr>
            <a:r>
              <a:rPr lang="en-US" dirty="0" smtClean="0"/>
              <a:t>Security: Enforceable Specification of Policy (Peter </a:t>
            </a:r>
            <a:r>
              <a:rPr lang="en-US" dirty="0" err="1" smtClean="0"/>
              <a:t>Mork</a:t>
            </a:r>
            <a:r>
              <a:rPr lang="en-US" dirty="0" smtClean="0"/>
              <a:t>)</a:t>
            </a:r>
          </a:p>
          <a:p>
            <a:pPr lvl="1">
              <a:spcAft>
                <a:spcPts val="600"/>
              </a:spcAft>
            </a:pPr>
            <a:r>
              <a:rPr lang="en-US" dirty="0" smtClean="0"/>
              <a:t>Using </a:t>
            </a:r>
            <a:r>
              <a:rPr lang="en-US" dirty="0" err="1" smtClean="0"/>
              <a:t>OpenVista</a:t>
            </a:r>
            <a:r>
              <a:rPr lang="en-US" dirty="0" smtClean="0"/>
              <a:t> instance</a:t>
            </a:r>
          </a:p>
          <a:p>
            <a:pPr>
              <a:spcAft>
                <a:spcPts val="600"/>
              </a:spcAft>
            </a:pPr>
            <a:r>
              <a:rPr lang="en-US" dirty="0" smtClean="0"/>
              <a:t>Multimodal Medical Data Capture and Representation (</a:t>
            </a:r>
            <a:r>
              <a:rPr lang="en-US" dirty="0" err="1" smtClean="0"/>
              <a:t>Qian</a:t>
            </a:r>
            <a:r>
              <a:rPr lang="en-US" dirty="0" smtClean="0"/>
              <a:t> </a:t>
            </a:r>
            <a:r>
              <a:rPr lang="en-US" dirty="0" err="1" smtClean="0"/>
              <a:t>Hu</a:t>
            </a:r>
            <a:r>
              <a:rPr lang="en-US" dirty="0" smtClean="0"/>
              <a:t>, existing MSR)</a:t>
            </a:r>
          </a:p>
          <a:p>
            <a:pPr lvl="1">
              <a:spcAft>
                <a:spcPts val="600"/>
              </a:spcAft>
            </a:pPr>
            <a:r>
              <a:rPr lang="en-US" dirty="0" smtClean="0"/>
              <a:t>Speech to text capability</a:t>
            </a:r>
          </a:p>
          <a:p>
            <a:pPr>
              <a:buNone/>
            </a:pP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SME Background</a:t>
            </a:r>
            <a:endParaRPr lang="en-US" dirty="0"/>
          </a:p>
        </p:txBody>
      </p:sp>
      <p:sp>
        <p:nvSpPr>
          <p:cNvPr id="3" name="Content Placeholder 2"/>
          <p:cNvSpPr>
            <a:spLocks noGrp="1"/>
          </p:cNvSpPr>
          <p:nvPr>
            <p:ph idx="1"/>
          </p:nvPr>
        </p:nvSpPr>
        <p:spPr>
          <a:xfrm>
            <a:off x="538177" y="1782197"/>
            <a:ext cx="8128000" cy="1817838"/>
          </a:xfrm>
        </p:spPr>
        <p:txBody>
          <a:bodyPr/>
          <a:lstStyle/>
          <a:p>
            <a:r>
              <a:rPr lang="en-US" dirty="0" smtClean="0">
                <a:solidFill>
                  <a:srgbClr val="000000"/>
                </a:solidFill>
              </a:rPr>
              <a:t>Work </a:t>
            </a:r>
            <a:r>
              <a:rPr lang="en-US" dirty="0" smtClean="0">
                <a:solidFill>
                  <a:srgbClr val="000000"/>
                </a:solidFill>
              </a:rPr>
              <a:t>closely with </a:t>
            </a:r>
            <a:r>
              <a:rPr lang="en-US" dirty="0" smtClean="0">
                <a:solidFill>
                  <a:srgbClr val="000000"/>
                </a:solidFill>
              </a:rPr>
              <a:t>SME</a:t>
            </a:r>
          </a:p>
          <a:p>
            <a:pPr lvl="1"/>
            <a:r>
              <a:rPr lang="en-US" dirty="0" smtClean="0">
                <a:solidFill>
                  <a:srgbClr val="000000"/>
                </a:solidFill>
              </a:rPr>
              <a:t>Christian Donahue, M.D. (</a:t>
            </a:r>
            <a:r>
              <a:rPr lang="en-US" dirty="0" smtClean="0"/>
              <a:t>Durham Medical Center, NC)</a:t>
            </a:r>
            <a:endParaRPr lang="en-US" dirty="0" smtClean="0">
              <a:solidFill>
                <a:srgbClr val="000000"/>
              </a:solidFill>
            </a:endParaRPr>
          </a:p>
          <a:p>
            <a:pPr lvl="2"/>
            <a:r>
              <a:rPr lang="en-US" dirty="0" smtClean="0">
                <a:solidFill>
                  <a:srgbClr val="000000"/>
                </a:solidFill>
              </a:rPr>
              <a:t>National Primary Care Redesign Workgroup </a:t>
            </a:r>
          </a:p>
          <a:p>
            <a:pPr lvl="2"/>
            <a:r>
              <a:rPr lang="en-US" dirty="0" smtClean="0">
                <a:solidFill>
                  <a:srgbClr val="000000"/>
                </a:solidFill>
              </a:rPr>
              <a:t>Durham VA Systems Redesign Steering Committee </a:t>
            </a:r>
          </a:p>
          <a:p>
            <a:pPr lvl="2"/>
            <a:r>
              <a:rPr lang="en-US" dirty="0" smtClean="0">
                <a:solidFill>
                  <a:srgbClr val="000000"/>
                </a:solidFill>
              </a:rPr>
              <a:t>Durham VA Primary Care Redesign Committee </a:t>
            </a:r>
          </a:p>
          <a:p>
            <a:endParaRPr lang="en-US" dirty="0">
              <a:solidFill>
                <a:schemeClr val="bg2"/>
              </a:solidFill>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Source	</a:t>
            </a:r>
            <a:endParaRPr lang="en-US" dirty="0"/>
          </a:p>
        </p:txBody>
      </p:sp>
      <p:sp>
        <p:nvSpPr>
          <p:cNvPr id="3" name="Content Placeholder 2"/>
          <p:cNvSpPr>
            <a:spLocks noGrp="1"/>
          </p:cNvSpPr>
          <p:nvPr>
            <p:ph idx="1"/>
          </p:nvPr>
        </p:nvSpPr>
        <p:spPr/>
        <p:txBody>
          <a:bodyPr/>
          <a:lstStyle/>
          <a:p>
            <a:r>
              <a:rPr lang="en-US" dirty="0" smtClean="0"/>
              <a:t>Open source repositories:</a:t>
            </a:r>
          </a:p>
          <a:p>
            <a:pPr lvl="1"/>
            <a:r>
              <a:rPr lang="en-US" dirty="0" smtClean="0"/>
              <a:t>Open Health Tools: </a:t>
            </a:r>
            <a:r>
              <a:rPr lang="en-US" dirty="0" smtClean="0">
                <a:hlinkClick r:id="rId2"/>
              </a:rPr>
              <a:t>https://projects.openhealthtools.org/sf/sfmain/do/</a:t>
            </a:r>
            <a:r>
              <a:rPr lang="en-US" dirty="0" smtClean="0">
                <a:hlinkClick r:id="rId2"/>
              </a:rPr>
              <a:t>home</a:t>
            </a:r>
            <a:endParaRPr lang="en-US" dirty="0" smtClean="0"/>
          </a:p>
          <a:p>
            <a:r>
              <a:rPr lang="en-US" dirty="0" smtClean="0"/>
              <a:t>Open Source EHR in Use</a:t>
            </a:r>
          </a:p>
          <a:p>
            <a:pPr marL="1196975" lvl="2" indent="-457200">
              <a:spcAft>
                <a:spcPts val="200"/>
              </a:spcAft>
              <a:buFont typeface="+mj-lt"/>
              <a:buAutoNum type="arabicPeriod"/>
            </a:pPr>
            <a:r>
              <a:rPr lang="en-US" dirty="0" err="1" smtClean="0"/>
              <a:t>FreeMED</a:t>
            </a:r>
            <a:endParaRPr lang="en-US" dirty="0" smtClean="0"/>
          </a:p>
          <a:p>
            <a:pPr marL="1196975" lvl="2" indent="-457200">
              <a:spcAft>
                <a:spcPts val="200"/>
              </a:spcAft>
              <a:buFont typeface="+mj-lt"/>
              <a:buAutoNum type="arabicPeriod"/>
            </a:pPr>
            <a:r>
              <a:rPr lang="en-US" dirty="0" err="1" smtClean="0"/>
              <a:t>OpenEMR</a:t>
            </a:r>
            <a:endParaRPr lang="en-US" dirty="0" smtClean="0"/>
          </a:p>
          <a:p>
            <a:pPr marL="1196975" lvl="2" indent="-457200">
              <a:spcAft>
                <a:spcPts val="200"/>
              </a:spcAft>
              <a:buFont typeface="+mj-lt"/>
              <a:buAutoNum type="arabicPeriod"/>
            </a:pPr>
            <a:r>
              <a:rPr lang="en-US" dirty="0" err="1" smtClean="0"/>
              <a:t>OpenEMR</a:t>
            </a:r>
            <a:r>
              <a:rPr lang="en-US" dirty="0" smtClean="0"/>
              <a:t> Current</a:t>
            </a:r>
          </a:p>
          <a:p>
            <a:pPr marL="1196975" lvl="2" indent="-457200">
              <a:spcAft>
                <a:spcPts val="200"/>
              </a:spcAft>
              <a:buFont typeface="+mj-lt"/>
              <a:buAutoNum type="arabicPeriod"/>
            </a:pPr>
            <a:r>
              <a:rPr lang="en-US" dirty="0" err="1" smtClean="0"/>
              <a:t>OpenEMR</a:t>
            </a:r>
            <a:r>
              <a:rPr lang="en-US" dirty="0" smtClean="0"/>
              <a:t> </a:t>
            </a:r>
            <a:r>
              <a:rPr lang="en-US" dirty="0" smtClean="0"/>
              <a:t>Virtual </a:t>
            </a:r>
            <a:r>
              <a:rPr lang="en-US" dirty="0" smtClean="0"/>
              <a:t>Appliance</a:t>
            </a:r>
          </a:p>
          <a:p>
            <a:pPr marL="1196975" lvl="2" indent="-457200">
              <a:spcAft>
                <a:spcPts val="200"/>
              </a:spcAft>
              <a:buFont typeface="+mj-lt"/>
              <a:buAutoNum type="arabicPeriod"/>
            </a:pPr>
            <a:r>
              <a:rPr lang="en-US" dirty="0" err="1" smtClean="0"/>
              <a:t>FreeB</a:t>
            </a:r>
            <a:endParaRPr lang="en-US" dirty="0" smtClean="0"/>
          </a:p>
          <a:p>
            <a:pPr marL="1196975" lvl="2" indent="-457200">
              <a:spcAft>
                <a:spcPts val="200"/>
              </a:spcAft>
              <a:buFont typeface="+mj-lt"/>
              <a:buAutoNum type="arabicPeriod"/>
            </a:pPr>
            <a:r>
              <a:rPr lang="en-US" dirty="0" err="1" smtClean="0"/>
              <a:t>SmartCare</a:t>
            </a:r>
            <a:endParaRPr lang="en-US" dirty="0" smtClean="0"/>
          </a:p>
          <a:p>
            <a:pPr marL="1196975" lvl="2" indent="-457200">
              <a:spcAft>
                <a:spcPts val="200"/>
              </a:spcAft>
              <a:buFont typeface="+mj-lt"/>
              <a:buAutoNum type="arabicPeriod"/>
            </a:pPr>
            <a:r>
              <a:rPr lang="en-US" dirty="0" err="1" smtClean="0"/>
              <a:t>Xchart</a:t>
            </a:r>
            <a:endParaRPr lang="en-US" dirty="0" smtClean="0"/>
          </a:p>
          <a:p>
            <a:pPr marL="1196975" lvl="2" indent="-457200">
              <a:spcAft>
                <a:spcPts val="200"/>
              </a:spcAft>
              <a:buFont typeface="+mj-lt"/>
              <a:buAutoNum type="arabicPeriod"/>
            </a:pPr>
            <a:r>
              <a:rPr lang="en-US" dirty="0" err="1" smtClean="0"/>
              <a:t>OpenMRS</a:t>
            </a:r>
            <a:endParaRPr lang="en-US" dirty="0" smtClean="0"/>
          </a:p>
          <a:p>
            <a:pPr marL="1196975" lvl="2" indent="-457200">
              <a:spcAft>
                <a:spcPts val="200"/>
              </a:spcAft>
              <a:buFont typeface="+mj-lt"/>
              <a:buAutoNum type="arabicPeriod"/>
            </a:pPr>
            <a:r>
              <a:rPr lang="en-US" dirty="0" smtClean="0"/>
              <a:t>Open </a:t>
            </a:r>
            <a:r>
              <a:rPr lang="en-US" dirty="0" smtClean="0"/>
              <a:t>Dental </a:t>
            </a:r>
            <a:r>
              <a:rPr lang="en-US" dirty="0" smtClean="0"/>
              <a:t>Software</a:t>
            </a:r>
          </a:p>
          <a:p>
            <a:pPr marL="1196975" lvl="2" indent="-457200">
              <a:spcAft>
                <a:spcPts val="200"/>
              </a:spcAft>
              <a:buFont typeface="+mj-lt"/>
              <a:buAutoNum type="arabicPeriod"/>
            </a:pPr>
            <a:r>
              <a:rPr lang="en-US" dirty="0" err="1" smtClean="0"/>
              <a:t>ClearHealth</a:t>
            </a:r>
            <a:endParaRPr lang="en-US" dirty="0" smtClean="0"/>
          </a:p>
          <a:p>
            <a:pPr lvl="1">
              <a:buNone/>
            </a:pPr>
            <a:endParaRPr lang="en-US" dirty="0" smtClean="0"/>
          </a:p>
          <a:p>
            <a:pPr lvl="1">
              <a:buNone/>
            </a:pPr>
            <a:endParaRPr lang="en-US" dirty="0" smtClean="0"/>
          </a:p>
          <a:p>
            <a:pPr lvl="1"/>
            <a:endParaRPr lang="en-US" dirty="0" smtClean="0"/>
          </a:p>
          <a:p>
            <a:pPr lvl="1"/>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 name="Rounded Rectangle 15"/>
          <p:cNvSpPr/>
          <p:nvPr/>
        </p:nvSpPr>
        <p:spPr>
          <a:xfrm>
            <a:off x="508000" y="1079500"/>
            <a:ext cx="8242300" cy="2349500"/>
          </a:xfrm>
          <a:prstGeom prst="roundRect">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err="1" smtClean="0"/>
              <a:t>MedCafe</a:t>
            </a:r>
            <a:r>
              <a:rPr lang="en-US" dirty="0" smtClean="0"/>
              <a:t> Architecture </a:t>
            </a:r>
            <a:endParaRPr lang="en-US" dirty="0"/>
          </a:p>
        </p:txBody>
      </p:sp>
      <p:sp>
        <p:nvSpPr>
          <p:cNvPr id="4" name="Rounded Rectangle 3"/>
          <p:cNvSpPr/>
          <p:nvPr/>
        </p:nvSpPr>
        <p:spPr>
          <a:xfrm>
            <a:off x="825500" y="1511300"/>
            <a:ext cx="1790700" cy="685800"/>
          </a:xfrm>
          <a:prstGeom prst="roundRect">
            <a:avLst/>
          </a:prstGeom>
          <a:gradFill flip="none" rotWithShape="1">
            <a:gsLst>
              <a:gs pos="0">
                <a:schemeClr val="tx2">
                  <a:lumMod val="40000"/>
                  <a:lumOff val="60000"/>
                </a:schemeClr>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RetrievePatient.jsp</a:t>
            </a:r>
            <a:endParaRPr lang="en-US" dirty="0">
              <a:solidFill>
                <a:schemeClr val="tx1"/>
              </a:solidFill>
            </a:endParaRPr>
          </a:p>
        </p:txBody>
      </p:sp>
      <p:sp>
        <p:nvSpPr>
          <p:cNvPr id="6" name="Rounded Rectangle 5"/>
          <p:cNvSpPr/>
          <p:nvPr/>
        </p:nvSpPr>
        <p:spPr>
          <a:xfrm>
            <a:off x="3352800" y="2819400"/>
            <a:ext cx="1790700" cy="558800"/>
          </a:xfrm>
          <a:prstGeom prst="roundRect">
            <a:avLst/>
          </a:prstGeom>
          <a:gradFill flip="none" rotWithShape="1">
            <a:gsLst>
              <a:gs pos="0">
                <a:srgbClr val="8FB4FF"/>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DataSouce.xml</a:t>
            </a:r>
            <a:endParaRPr lang="en-US" dirty="0" smtClean="0">
              <a:solidFill>
                <a:schemeClr val="tx1"/>
              </a:solidFill>
            </a:endParaRPr>
          </a:p>
          <a:p>
            <a:pPr algn="ctr"/>
            <a:r>
              <a:rPr lang="en-US" dirty="0" smtClean="0">
                <a:solidFill>
                  <a:schemeClr val="tx1"/>
                </a:solidFill>
              </a:rPr>
              <a:t>&lt;XML&gt;</a:t>
            </a:r>
            <a:endParaRPr lang="en-US" dirty="0">
              <a:solidFill>
                <a:schemeClr val="tx1"/>
              </a:solidFill>
            </a:endParaRPr>
          </a:p>
        </p:txBody>
      </p:sp>
      <p:sp>
        <p:nvSpPr>
          <p:cNvPr id="8" name="Rounded Rectangle 7"/>
          <p:cNvSpPr/>
          <p:nvPr/>
        </p:nvSpPr>
        <p:spPr>
          <a:xfrm>
            <a:off x="3390900" y="1549400"/>
            <a:ext cx="1790700" cy="685800"/>
          </a:xfrm>
          <a:prstGeom prst="roundRect">
            <a:avLst/>
          </a:prstGeom>
          <a:gradFill flip="none" rotWithShape="1">
            <a:gsLst>
              <a:gs pos="0">
                <a:schemeClr val="tx2">
                  <a:lumMod val="40000"/>
                  <a:lumOff val="60000"/>
                </a:schemeClr>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CachePatient.jsp</a:t>
            </a:r>
            <a:endParaRPr lang="en-US" dirty="0">
              <a:solidFill>
                <a:schemeClr val="tx1"/>
              </a:solidFill>
            </a:endParaRPr>
          </a:p>
        </p:txBody>
      </p:sp>
      <p:sp>
        <p:nvSpPr>
          <p:cNvPr id="11" name="Rounded Rectangle 10"/>
          <p:cNvSpPr/>
          <p:nvPr/>
        </p:nvSpPr>
        <p:spPr>
          <a:xfrm>
            <a:off x="6045200" y="1574800"/>
            <a:ext cx="1790700" cy="685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PatientCache</a:t>
            </a:r>
            <a:r>
              <a:rPr lang="en-US" dirty="0" smtClean="0"/>
              <a:t> Java Object</a:t>
            </a:r>
          </a:p>
        </p:txBody>
      </p:sp>
      <p:sp>
        <p:nvSpPr>
          <p:cNvPr id="13" name="Right Arrow 12"/>
          <p:cNvSpPr/>
          <p:nvPr/>
        </p:nvSpPr>
        <p:spPr>
          <a:xfrm>
            <a:off x="2556506" y="1734771"/>
            <a:ext cx="978408" cy="288570"/>
          </a:xfrm>
          <a:prstGeom prst="rightArrow">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Arrow 13"/>
          <p:cNvSpPr/>
          <p:nvPr/>
        </p:nvSpPr>
        <p:spPr>
          <a:xfrm>
            <a:off x="5185406" y="1785571"/>
            <a:ext cx="978408" cy="288570"/>
          </a:xfrm>
          <a:prstGeom prst="rightArrow">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5207000" y="1498600"/>
            <a:ext cx="932880" cy="307777"/>
          </a:xfrm>
          <a:prstGeom prst="rect">
            <a:avLst/>
          </a:prstGeom>
          <a:noFill/>
        </p:spPr>
        <p:txBody>
          <a:bodyPr wrap="square" rtlCol="0">
            <a:spAutoFit/>
          </a:bodyPr>
          <a:lstStyle/>
          <a:p>
            <a:r>
              <a:rPr lang="en-US" dirty="0" smtClean="0"/>
              <a:t>JSON</a:t>
            </a:r>
            <a:endParaRPr lang="en-US" dirty="0"/>
          </a:p>
        </p:txBody>
      </p:sp>
      <p:sp>
        <p:nvSpPr>
          <p:cNvPr id="17" name="TextBox 16"/>
          <p:cNvSpPr txBox="1"/>
          <p:nvPr/>
        </p:nvSpPr>
        <p:spPr>
          <a:xfrm>
            <a:off x="2882900" y="1016000"/>
            <a:ext cx="1880718" cy="400110"/>
          </a:xfrm>
          <a:prstGeom prst="rect">
            <a:avLst/>
          </a:prstGeom>
          <a:noFill/>
        </p:spPr>
        <p:txBody>
          <a:bodyPr wrap="none" rtlCol="0">
            <a:spAutoFit/>
          </a:bodyPr>
          <a:lstStyle/>
          <a:p>
            <a:r>
              <a:rPr lang="en-US" sz="2000" b="1" dirty="0" err="1" smtClean="0"/>
              <a:t>MedCafe</a:t>
            </a:r>
            <a:r>
              <a:rPr lang="en-US" sz="2000" b="1" dirty="0" smtClean="0"/>
              <a:t> Data</a:t>
            </a:r>
            <a:endParaRPr lang="en-US" sz="2000" b="1" dirty="0"/>
          </a:p>
        </p:txBody>
      </p:sp>
      <p:sp>
        <p:nvSpPr>
          <p:cNvPr id="18" name="Rounded Rectangle 17"/>
          <p:cNvSpPr/>
          <p:nvPr/>
        </p:nvSpPr>
        <p:spPr>
          <a:xfrm>
            <a:off x="520700" y="3644900"/>
            <a:ext cx="8178800" cy="2387600"/>
          </a:xfrm>
          <a:prstGeom prst="roundRect">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ounded Rectangle 19"/>
          <p:cNvSpPr/>
          <p:nvPr/>
        </p:nvSpPr>
        <p:spPr>
          <a:xfrm>
            <a:off x="977900" y="5257800"/>
            <a:ext cx="1790700" cy="558800"/>
          </a:xfrm>
          <a:prstGeom prst="roundRect">
            <a:avLst/>
          </a:prstGeom>
          <a:gradFill flip="none" rotWithShape="1">
            <a:gsLst>
              <a:gs pos="0">
                <a:srgbClr val="8FB4FF"/>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Velocity to JS Template</a:t>
            </a:r>
            <a:endParaRPr lang="en-US" dirty="0">
              <a:solidFill>
                <a:schemeClr val="tx1"/>
              </a:solidFill>
            </a:endParaRPr>
          </a:p>
        </p:txBody>
      </p:sp>
      <p:sp>
        <p:nvSpPr>
          <p:cNvPr id="22" name="Rounded Rectangle 21"/>
          <p:cNvSpPr/>
          <p:nvPr/>
        </p:nvSpPr>
        <p:spPr>
          <a:xfrm>
            <a:off x="3962400" y="5410200"/>
            <a:ext cx="2108200" cy="381000"/>
          </a:xfrm>
          <a:prstGeom prst="roundRect">
            <a:avLst/>
          </a:prstGeom>
          <a:gradFill flip="none" rotWithShape="1">
            <a:gsLst>
              <a:gs pos="0">
                <a:schemeClr val="tx2">
                  <a:lumMod val="40000"/>
                  <a:lumOff val="60000"/>
                </a:schemeClr>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WidgetList</a:t>
            </a:r>
            <a:r>
              <a:rPr lang="en-US" dirty="0" smtClean="0">
                <a:solidFill>
                  <a:schemeClr val="tx1"/>
                </a:solidFill>
              </a:rPr>
              <a:t> </a:t>
            </a:r>
            <a:r>
              <a:rPr lang="en-US" dirty="0" smtClean="0">
                <a:solidFill>
                  <a:schemeClr val="tx1"/>
                </a:solidFill>
              </a:rPr>
              <a:t>&lt;XML&gt;</a:t>
            </a:r>
            <a:endParaRPr lang="en-US" dirty="0">
              <a:solidFill>
                <a:schemeClr val="tx1"/>
              </a:solidFill>
            </a:endParaRPr>
          </a:p>
        </p:txBody>
      </p:sp>
      <p:sp>
        <p:nvSpPr>
          <p:cNvPr id="24" name="Rounded Rectangle 23"/>
          <p:cNvSpPr/>
          <p:nvPr/>
        </p:nvSpPr>
        <p:spPr>
          <a:xfrm>
            <a:off x="1003300" y="4229100"/>
            <a:ext cx="1790700" cy="685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PatientCache</a:t>
            </a:r>
            <a:r>
              <a:rPr lang="en-US" dirty="0" smtClean="0"/>
              <a:t> Java Object</a:t>
            </a:r>
          </a:p>
          <a:p>
            <a:pPr algn="ctr"/>
            <a:r>
              <a:rPr lang="en-US" dirty="0" smtClean="0"/>
              <a:t>JSON Data</a:t>
            </a:r>
            <a:endParaRPr lang="en-US" dirty="0"/>
          </a:p>
        </p:txBody>
      </p:sp>
      <p:sp>
        <p:nvSpPr>
          <p:cNvPr id="28" name="TextBox 27"/>
          <p:cNvSpPr txBox="1"/>
          <p:nvPr/>
        </p:nvSpPr>
        <p:spPr>
          <a:xfrm>
            <a:off x="2895600" y="3581400"/>
            <a:ext cx="2249334" cy="400110"/>
          </a:xfrm>
          <a:prstGeom prst="rect">
            <a:avLst/>
          </a:prstGeom>
          <a:noFill/>
        </p:spPr>
        <p:txBody>
          <a:bodyPr wrap="none" rtlCol="0">
            <a:spAutoFit/>
          </a:bodyPr>
          <a:lstStyle/>
          <a:p>
            <a:r>
              <a:rPr lang="en-US" sz="2000" b="1" dirty="0" err="1" smtClean="0"/>
              <a:t>MedCafe</a:t>
            </a:r>
            <a:r>
              <a:rPr lang="en-US" sz="2000" b="1" dirty="0" smtClean="0"/>
              <a:t> Display</a:t>
            </a:r>
            <a:endParaRPr lang="en-US" sz="2000" b="1" dirty="0"/>
          </a:p>
        </p:txBody>
      </p:sp>
      <p:sp>
        <p:nvSpPr>
          <p:cNvPr id="36" name="Rounded Rectangle 35"/>
          <p:cNvSpPr/>
          <p:nvPr/>
        </p:nvSpPr>
        <p:spPr>
          <a:xfrm>
            <a:off x="3251200" y="3987800"/>
            <a:ext cx="4203700" cy="12065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ight Arrow 20"/>
          <p:cNvSpPr/>
          <p:nvPr/>
        </p:nvSpPr>
        <p:spPr>
          <a:xfrm rot="16200000">
            <a:off x="1682091" y="4907888"/>
            <a:ext cx="413549" cy="260874"/>
          </a:xfrm>
          <a:prstGeom prst="rightArrow">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Arrow 6"/>
          <p:cNvSpPr/>
          <p:nvPr/>
        </p:nvSpPr>
        <p:spPr>
          <a:xfrm rot="16200000">
            <a:off x="3930650" y="2381251"/>
            <a:ext cx="584203" cy="241299"/>
          </a:xfrm>
          <a:prstGeom prst="rightArrow">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302000" y="2362200"/>
            <a:ext cx="1830825" cy="307777"/>
          </a:xfrm>
          <a:prstGeom prst="rect">
            <a:avLst/>
          </a:prstGeom>
          <a:solidFill>
            <a:schemeClr val="tx2">
              <a:lumMod val="20000"/>
              <a:lumOff val="80000"/>
              <a:alpha val="74000"/>
            </a:schemeClr>
          </a:solidFill>
        </p:spPr>
        <p:txBody>
          <a:bodyPr wrap="none" rtlCol="0">
            <a:spAutoFit/>
          </a:bodyPr>
          <a:lstStyle/>
          <a:p>
            <a:r>
              <a:rPr lang="en-US" dirty="0" smtClean="0"/>
              <a:t>List of RESTful </a:t>
            </a:r>
            <a:r>
              <a:rPr lang="en-US" dirty="0" err="1" smtClean="0"/>
              <a:t>URIs</a:t>
            </a:r>
            <a:endParaRPr lang="en-US" dirty="0"/>
          </a:p>
        </p:txBody>
      </p:sp>
      <p:sp>
        <p:nvSpPr>
          <p:cNvPr id="31" name="Rounded Rectangle 30"/>
          <p:cNvSpPr/>
          <p:nvPr/>
        </p:nvSpPr>
        <p:spPr>
          <a:xfrm>
            <a:off x="4432300" y="4318000"/>
            <a:ext cx="1219200" cy="673100"/>
          </a:xfrm>
          <a:prstGeom prst="roundRect">
            <a:avLst/>
          </a:prstGeom>
          <a:gradFill flip="none" rotWithShape="1">
            <a:gsLst>
              <a:gs pos="0">
                <a:schemeClr val="tx2">
                  <a:lumMod val="40000"/>
                  <a:lumOff val="60000"/>
                </a:schemeClr>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Widget Wrapper </a:t>
            </a:r>
          </a:p>
          <a:p>
            <a:pPr algn="ctr"/>
            <a:r>
              <a:rPr lang="en-US" dirty="0" smtClean="0">
                <a:solidFill>
                  <a:schemeClr val="tx1"/>
                </a:solidFill>
              </a:rPr>
              <a:t>(</a:t>
            </a:r>
            <a:r>
              <a:rPr lang="en-US" dirty="0" err="1" smtClean="0">
                <a:solidFill>
                  <a:schemeClr val="tx1"/>
                </a:solidFill>
              </a:rPr>
              <a:t>innettus.js</a:t>
            </a:r>
            <a:r>
              <a:rPr lang="en-US" dirty="0" smtClean="0">
                <a:solidFill>
                  <a:schemeClr val="tx1"/>
                </a:solidFill>
              </a:rPr>
              <a:t>)</a:t>
            </a:r>
            <a:endParaRPr lang="en-US" dirty="0">
              <a:solidFill>
                <a:schemeClr val="tx1"/>
              </a:solidFill>
            </a:endParaRPr>
          </a:p>
        </p:txBody>
      </p:sp>
      <p:sp>
        <p:nvSpPr>
          <p:cNvPr id="32" name="Rounded Rectangle 31"/>
          <p:cNvSpPr/>
          <p:nvPr/>
        </p:nvSpPr>
        <p:spPr>
          <a:xfrm>
            <a:off x="5867400" y="4330700"/>
            <a:ext cx="1320800" cy="660400"/>
          </a:xfrm>
          <a:prstGeom prst="roundRect">
            <a:avLst/>
          </a:prstGeom>
          <a:gradFill flip="none" rotWithShape="1">
            <a:gsLst>
              <a:gs pos="0">
                <a:schemeClr val="tx2">
                  <a:lumMod val="40000"/>
                  <a:lumOff val="60000"/>
                </a:schemeClr>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Javascript</a:t>
            </a:r>
            <a:r>
              <a:rPr lang="en-US" dirty="0" smtClean="0">
                <a:solidFill>
                  <a:schemeClr val="tx1"/>
                </a:solidFill>
              </a:rPr>
              <a:t> for</a:t>
            </a:r>
          </a:p>
          <a:p>
            <a:pPr algn="ctr"/>
            <a:r>
              <a:rPr lang="en-US" dirty="0" smtClean="0">
                <a:solidFill>
                  <a:schemeClr val="tx1"/>
                </a:solidFill>
              </a:rPr>
              <a:t>Component </a:t>
            </a:r>
            <a:endParaRPr lang="en-US" dirty="0">
              <a:solidFill>
                <a:schemeClr val="tx1"/>
              </a:solidFill>
            </a:endParaRPr>
          </a:p>
        </p:txBody>
      </p:sp>
      <p:sp>
        <p:nvSpPr>
          <p:cNvPr id="33" name="Right Arrow 32"/>
          <p:cNvSpPr/>
          <p:nvPr/>
        </p:nvSpPr>
        <p:spPr>
          <a:xfrm rot="16200000">
            <a:off x="4793593" y="5072990"/>
            <a:ext cx="413549" cy="260874"/>
          </a:xfrm>
          <a:prstGeom prst="rightArrow">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3390900" y="4305300"/>
            <a:ext cx="863600" cy="673100"/>
          </a:xfrm>
          <a:prstGeom prst="roundRect">
            <a:avLst/>
          </a:prstGeom>
          <a:gradFill flip="none" rotWithShape="1">
            <a:gsLst>
              <a:gs pos="0">
                <a:schemeClr val="tx2">
                  <a:lumMod val="40000"/>
                  <a:lumOff val="60000"/>
                </a:schemeClr>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HTML</a:t>
            </a:r>
            <a:endParaRPr lang="en-US" dirty="0">
              <a:solidFill>
                <a:schemeClr val="tx1"/>
              </a:solidFill>
            </a:endParaRPr>
          </a:p>
        </p:txBody>
      </p:sp>
      <p:sp>
        <p:nvSpPr>
          <p:cNvPr id="34" name="Plus 33"/>
          <p:cNvSpPr/>
          <p:nvPr/>
        </p:nvSpPr>
        <p:spPr>
          <a:xfrm>
            <a:off x="4191000" y="4470400"/>
            <a:ext cx="317500" cy="406400"/>
          </a:xfrm>
          <a:prstGeom prst="mathPlus">
            <a:avLst/>
          </a:prstGeom>
          <a:gradFill flip="none" rotWithShape="1">
            <a:gsLst>
              <a:gs pos="0">
                <a:schemeClr val="tx2">
                  <a:lumMod val="60000"/>
                  <a:lumOff val="40000"/>
                </a:schemeClr>
              </a:gs>
              <a:gs pos="100000">
                <a:schemeClr val="tx2">
                  <a:lumMod val="20000"/>
                  <a:lumOff val="80000"/>
                </a:schemeClr>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Plus 34"/>
          <p:cNvSpPr/>
          <p:nvPr/>
        </p:nvSpPr>
        <p:spPr>
          <a:xfrm>
            <a:off x="5588000" y="4483100"/>
            <a:ext cx="317500" cy="406400"/>
          </a:xfrm>
          <a:prstGeom prst="mathPlus">
            <a:avLst/>
          </a:prstGeom>
          <a:gradFill flip="none" rotWithShape="1">
            <a:gsLst>
              <a:gs pos="0">
                <a:schemeClr val="tx2">
                  <a:lumMod val="60000"/>
                  <a:lumOff val="40000"/>
                </a:schemeClr>
              </a:gs>
              <a:gs pos="100000">
                <a:schemeClr val="tx2">
                  <a:lumMod val="20000"/>
                  <a:lumOff val="80000"/>
                </a:schemeClr>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ight Arrow 25"/>
          <p:cNvSpPr/>
          <p:nvPr/>
        </p:nvSpPr>
        <p:spPr>
          <a:xfrm>
            <a:off x="2785106" y="4477971"/>
            <a:ext cx="580394" cy="259129"/>
          </a:xfrm>
          <a:prstGeom prst="rightArrow">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4432300" y="4013200"/>
            <a:ext cx="1891225" cy="307777"/>
          </a:xfrm>
          <a:prstGeom prst="rect">
            <a:avLst/>
          </a:prstGeom>
          <a:noFill/>
        </p:spPr>
        <p:txBody>
          <a:bodyPr wrap="none" rtlCol="0">
            <a:spAutoFit/>
          </a:bodyPr>
          <a:lstStyle/>
          <a:p>
            <a:r>
              <a:rPr lang="en-US" dirty="0" err="1" smtClean="0"/>
              <a:t>MedCafe</a:t>
            </a:r>
            <a:r>
              <a:rPr lang="en-US" dirty="0" smtClean="0"/>
              <a:t> Component</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MedCafe</a:t>
            </a:r>
            <a:r>
              <a:rPr lang="en-US" dirty="0" smtClean="0"/>
              <a:t> : Why Did We Do It?</a:t>
            </a:r>
            <a:endParaRPr lang="en-US" dirty="0"/>
          </a:p>
        </p:txBody>
      </p:sp>
      <p:sp>
        <p:nvSpPr>
          <p:cNvPr id="3" name="Content Placeholder 2"/>
          <p:cNvSpPr>
            <a:spLocks noGrp="1"/>
          </p:cNvSpPr>
          <p:nvPr>
            <p:ph idx="1"/>
          </p:nvPr>
        </p:nvSpPr>
        <p:spPr>
          <a:xfrm>
            <a:off x="461977" y="1048772"/>
            <a:ext cx="8128000" cy="3015228"/>
          </a:xfrm>
        </p:spPr>
        <p:txBody>
          <a:bodyPr/>
          <a:lstStyle/>
          <a:p>
            <a:r>
              <a:rPr lang="en-US" dirty="0" smtClean="0"/>
              <a:t>Current VA Physician workflow cumbersome and time intensive</a:t>
            </a:r>
          </a:p>
          <a:p>
            <a:r>
              <a:rPr lang="en-US" dirty="0" smtClean="0"/>
              <a:t>Streamline workflow through timelier data re-acquisition</a:t>
            </a:r>
          </a:p>
          <a:p>
            <a:r>
              <a:rPr lang="en-US" dirty="0" smtClean="0"/>
              <a:t>Provide functionality to deal with physician ‘pain points’</a:t>
            </a:r>
          </a:p>
          <a:p>
            <a:r>
              <a:rPr lang="en-US" dirty="0" smtClean="0"/>
              <a:t>Allow Physician to see most pertinent data first</a:t>
            </a:r>
            <a:endParaRPr lang="en-US" dirty="0" smtClean="0"/>
          </a:p>
          <a:p>
            <a:r>
              <a:rPr lang="en-US" dirty="0" smtClean="0"/>
              <a:t>Design more intuitive interface modeling how physician would want to access data</a:t>
            </a:r>
            <a:endParaRPr lang="en-US" dirty="0"/>
          </a:p>
        </p:txBody>
      </p:sp>
      <p:sp>
        <p:nvSpPr>
          <p:cNvPr id="4" name="Rounded Rectangle 3"/>
          <p:cNvSpPr/>
          <p:nvPr/>
        </p:nvSpPr>
        <p:spPr bwMode="auto">
          <a:xfrm>
            <a:off x="980326" y="4591986"/>
            <a:ext cx="6705600" cy="914400"/>
          </a:xfrm>
          <a:prstGeom prst="roundRect">
            <a:avLst/>
          </a:prstGeom>
          <a:solidFill>
            <a:srgbClr val="FFCC99"/>
          </a:solidFill>
          <a:ln w="127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ts val="2500"/>
              </a:lnSpc>
              <a:spcBef>
                <a:spcPct val="0"/>
              </a:spcBef>
              <a:spcAft>
                <a:spcPts val="1000"/>
              </a:spcAft>
              <a:buClr>
                <a:srgbClr val="FDAA03"/>
              </a:buClr>
              <a:buSzTx/>
              <a:buFontTx/>
              <a:buNone/>
              <a:tabLst/>
            </a:pPr>
            <a:r>
              <a:rPr kumimoji="0" lang="en-US" sz="1800" b="1" i="0" u="none" strike="noStrike" cap="none" normalizeH="0" dirty="0" smtClean="0">
                <a:ln>
                  <a:noFill/>
                </a:ln>
                <a:solidFill>
                  <a:schemeClr val="tx1"/>
                </a:solidFill>
                <a:effectLst/>
                <a:latin typeface="Arial" charset="0"/>
              </a:rPr>
              <a:t>We want to demonstrate ways to give </a:t>
            </a:r>
          </a:p>
          <a:p>
            <a:pPr marL="0" marR="0" indent="0" algn="ctr" defTabSz="914400" rtl="0" eaLnBrk="0" fontAlgn="base" latinLnBrk="0" hangingPunct="0">
              <a:lnSpc>
                <a:spcPts val="2500"/>
              </a:lnSpc>
              <a:spcBef>
                <a:spcPct val="0"/>
              </a:spcBef>
              <a:spcAft>
                <a:spcPts val="1000"/>
              </a:spcAft>
              <a:buClr>
                <a:srgbClr val="FDAA03"/>
              </a:buClr>
              <a:buSzTx/>
              <a:buFontTx/>
              <a:buNone/>
              <a:tabLst/>
            </a:pPr>
            <a:r>
              <a:rPr kumimoji="0" lang="en-US" sz="1800" b="1" i="0" u="none" strike="noStrike" cap="none" normalizeH="0" dirty="0" smtClean="0">
                <a:ln>
                  <a:noFill/>
                </a:ln>
                <a:solidFill>
                  <a:schemeClr val="tx1"/>
                </a:solidFill>
                <a:effectLst/>
                <a:latin typeface="Arial" charset="0"/>
              </a:rPr>
              <a:t>caregivers more time to do what matters most</a:t>
            </a:r>
            <a:endParaRPr kumimoji="0" lang="en-US" sz="1800" b="1" i="0" u="none" strike="noStrike" cap="none" normalizeH="0" baseline="0" dirty="0" smtClean="0">
              <a:ln>
                <a:noFill/>
              </a:ln>
              <a:solidFill>
                <a:schemeClr val="tx1"/>
              </a:solidFill>
              <a:effectLst/>
              <a:latin typeface="Arial" charset="0"/>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 The </a:t>
            </a:r>
            <a:r>
              <a:rPr lang="en-US" dirty="0" smtClean="0"/>
              <a:t>Current Workflow</a:t>
            </a:r>
            <a:endParaRPr lang="en-US" dirty="0"/>
          </a:p>
        </p:txBody>
      </p:sp>
      <p:pic>
        <p:nvPicPr>
          <p:cNvPr id="8" name="Picture 7" descr="doctor.jpg"/>
          <p:cNvPicPr>
            <a:picLocks noChangeAspect="1"/>
          </p:cNvPicPr>
          <p:nvPr/>
        </p:nvPicPr>
        <p:blipFill>
          <a:blip r:embed="rId3"/>
          <a:stretch>
            <a:fillRect/>
          </a:stretch>
        </p:blipFill>
        <p:spPr>
          <a:xfrm>
            <a:off x="3330499" y="3274500"/>
            <a:ext cx="1663700" cy="1701800"/>
          </a:xfrm>
          <a:prstGeom prst="rect">
            <a:avLst/>
          </a:prstGeom>
        </p:spPr>
      </p:pic>
      <p:pic>
        <p:nvPicPr>
          <p:cNvPr id="9" name="Picture 8" descr="ahhlta.jpg"/>
          <p:cNvPicPr>
            <a:picLocks noChangeAspect="1"/>
          </p:cNvPicPr>
          <p:nvPr/>
        </p:nvPicPr>
        <p:blipFill>
          <a:blip r:embed="rId4" cstate="print"/>
          <a:stretch>
            <a:fillRect/>
          </a:stretch>
        </p:blipFill>
        <p:spPr>
          <a:xfrm>
            <a:off x="7577715" y="2676437"/>
            <a:ext cx="766553" cy="1378984"/>
          </a:xfrm>
          <a:prstGeom prst="rect">
            <a:avLst/>
          </a:prstGeom>
        </p:spPr>
      </p:pic>
      <p:pic>
        <p:nvPicPr>
          <p:cNvPr id="10" name="Picture 9" descr="DoV Image.png"/>
          <p:cNvPicPr>
            <a:picLocks noChangeAspect="1"/>
          </p:cNvPicPr>
          <p:nvPr/>
        </p:nvPicPr>
        <p:blipFill>
          <a:blip r:embed="rId5" cstate="print"/>
          <a:stretch>
            <a:fillRect/>
          </a:stretch>
        </p:blipFill>
        <p:spPr>
          <a:xfrm>
            <a:off x="1346769" y="2766358"/>
            <a:ext cx="879062" cy="802622"/>
          </a:xfrm>
          <a:prstGeom prst="rect">
            <a:avLst/>
          </a:prstGeom>
        </p:spPr>
      </p:pic>
      <p:sp>
        <p:nvSpPr>
          <p:cNvPr id="11" name="TextBox 10"/>
          <p:cNvSpPr txBox="1"/>
          <p:nvPr/>
        </p:nvSpPr>
        <p:spPr>
          <a:xfrm>
            <a:off x="1201685" y="2225710"/>
            <a:ext cx="593382" cy="307777"/>
          </a:xfrm>
          <a:prstGeom prst="rect">
            <a:avLst/>
          </a:prstGeom>
          <a:noFill/>
        </p:spPr>
        <p:txBody>
          <a:bodyPr wrap="square" rtlCol="0">
            <a:spAutoFit/>
          </a:bodyPr>
          <a:lstStyle/>
          <a:p>
            <a:r>
              <a:rPr lang="en-US" dirty="0" smtClean="0"/>
              <a:t>Vista</a:t>
            </a:r>
            <a:endParaRPr lang="en-US" dirty="0"/>
          </a:p>
        </p:txBody>
      </p:sp>
      <p:sp>
        <p:nvSpPr>
          <p:cNvPr id="12" name="TextBox 11"/>
          <p:cNvSpPr txBox="1"/>
          <p:nvPr/>
        </p:nvSpPr>
        <p:spPr>
          <a:xfrm>
            <a:off x="7483160" y="2362255"/>
            <a:ext cx="736099" cy="307777"/>
          </a:xfrm>
          <a:prstGeom prst="rect">
            <a:avLst/>
          </a:prstGeom>
          <a:noFill/>
        </p:spPr>
        <p:txBody>
          <a:bodyPr wrap="none" rtlCol="0">
            <a:spAutoFit/>
          </a:bodyPr>
          <a:lstStyle/>
          <a:p>
            <a:r>
              <a:rPr lang="en-US" dirty="0" smtClean="0"/>
              <a:t>AHLTA</a:t>
            </a:r>
            <a:endParaRPr lang="en-US" dirty="0"/>
          </a:p>
        </p:txBody>
      </p:sp>
      <p:pic>
        <p:nvPicPr>
          <p:cNvPr id="13" name="Picture 12" descr="outlook.jpg"/>
          <p:cNvPicPr>
            <a:picLocks noChangeAspect="1"/>
          </p:cNvPicPr>
          <p:nvPr/>
        </p:nvPicPr>
        <p:blipFill>
          <a:blip r:embed="rId6"/>
          <a:stretch>
            <a:fillRect/>
          </a:stretch>
        </p:blipFill>
        <p:spPr>
          <a:xfrm>
            <a:off x="2313918" y="1804538"/>
            <a:ext cx="799514" cy="776451"/>
          </a:xfrm>
          <a:prstGeom prst="rect">
            <a:avLst/>
          </a:prstGeom>
        </p:spPr>
      </p:pic>
      <p:sp>
        <p:nvSpPr>
          <p:cNvPr id="14" name="TextBox 13"/>
          <p:cNvSpPr txBox="1"/>
          <p:nvPr/>
        </p:nvSpPr>
        <p:spPr>
          <a:xfrm>
            <a:off x="2307763" y="1379111"/>
            <a:ext cx="633594" cy="307777"/>
          </a:xfrm>
          <a:prstGeom prst="rect">
            <a:avLst/>
          </a:prstGeom>
          <a:noFill/>
        </p:spPr>
        <p:txBody>
          <a:bodyPr wrap="none" rtlCol="0">
            <a:spAutoFit/>
          </a:bodyPr>
          <a:lstStyle/>
          <a:p>
            <a:r>
              <a:rPr lang="en-US" dirty="0" smtClean="0"/>
              <a:t>Email</a:t>
            </a:r>
            <a:endParaRPr lang="en-US" dirty="0"/>
          </a:p>
        </p:txBody>
      </p:sp>
      <p:pic>
        <p:nvPicPr>
          <p:cNvPr id="15" name="Picture 14" descr="fax.gif"/>
          <p:cNvPicPr>
            <a:picLocks noChangeAspect="1"/>
          </p:cNvPicPr>
          <p:nvPr/>
        </p:nvPicPr>
        <p:blipFill>
          <a:blip r:embed="rId7"/>
          <a:stretch>
            <a:fillRect/>
          </a:stretch>
        </p:blipFill>
        <p:spPr>
          <a:xfrm>
            <a:off x="3684526" y="1540906"/>
            <a:ext cx="828763" cy="916929"/>
          </a:xfrm>
          <a:prstGeom prst="rect">
            <a:avLst/>
          </a:prstGeom>
        </p:spPr>
      </p:pic>
      <p:sp>
        <p:nvSpPr>
          <p:cNvPr id="16" name="TextBox 15"/>
          <p:cNvSpPr txBox="1"/>
          <p:nvPr/>
        </p:nvSpPr>
        <p:spPr>
          <a:xfrm>
            <a:off x="4192210" y="1256216"/>
            <a:ext cx="483952" cy="307777"/>
          </a:xfrm>
          <a:prstGeom prst="rect">
            <a:avLst/>
          </a:prstGeom>
          <a:noFill/>
        </p:spPr>
        <p:txBody>
          <a:bodyPr wrap="none" rtlCol="0">
            <a:spAutoFit/>
          </a:bodyPr>
          <a:lstStyle/>
          <a:p>
            <a:r>
              <a:rPr lang="en-US" dirty="0" smtClean="0"/>
              <a:t>Fax</a:t>
            </a:r>
            <a:endParaRPr lang="en-US" dirty="0"/>
          </a:p>
        </p:txBody>
      </p:sp>
      <p:pic>
        <p:nvPicPr>
          <p:cNvPr id="17" name="Picture 16" descr="report.jpg"/>
          <p:cNvPicPr>
            <a:picLocks noChangeAspect="1"/>
          </p:cNvPicPr>
          <p:nvPr/>
        </p:nvPicPr>
        <p:blipFill>
          <a:blip r:embed="rId8" cstate="print"/>
          <a:stretch>
            <a:fillRect/>
          </a:stretch>
        </p:blipFill>
        <p:spPr>
          <a:xfrm>
            <a:off x="6388691" y="2725335"/>
            <a:ext cx="710066" cy="1002376"/>
          </a:xfrm>
          <a:prstGeom prst="rect">
            <a:avLst/>
          </a:prstGeom>
        </p:spPr>
      </p:pic>
      <p:sp>
        <p:nvSpPr>
          <p:cNvPr id="18" name="TextBox 17"/>
          <p:cNvSpPr txBox="1"/>
          <p:nvPr/>
        </p:nvSpPr>
        <p:spPr>
          <a:xfrm>
            <a:off x="5899144" y="3918874"/>
            <a:ext cx="1521808" cy="307777"/>
          </a:xfrm>
          <a:prstGeom prst="rect">
            <a:avLst/>
          </a:prstGeom>
          <a:noFill/>
        </p:spPr>
        <p:txBody>
          <a:bodyPr wrap="none" rtlCol="0">
            <a:spAutoFit/>
          </a:bodyPr>
          <a:lstStyle/>
          <a:p>
            <a:r>
              <a:rPr lang="en-US" dirty="0" smtClean="0"/>
              <a:t>Outside Records</a:t>
            </a:r>
            <a:endParaRPr lang="en-US" dirty="0"/>
          </a:p>
        </p:txBody>
      </p:sp>
      <p:pic>
        <p:nvPicPr>
          <p:cNvPr id="19" name="Picture 18" descr="cell_phone.jpg"/>
          <p:cNvPicPr>
            <a:picLocks noChangeAspect="1"/>
          </p:cNvPicPr>
          <p:nvPr/>
        </p:nvPicPr>
        <p:blipFill>
          <a:blip r:embed="rId9"/>
          <a:stretch>
            <a:fillRect/>
          </a:stretch>
        </p:blipFill>
        <p:spPr>
          <a:xfrm rot="1981728">
            <a:off x="5447637" y="1108825"/>
            <a:ext cx="738262" cy="1289499"/>
          </a:xfrm>
          <a:prstGeom prst="rect">
            <a:avLst/>
          </a:prstGeom>
        </p:spPr>
      </p:pic>
      <p:sp>
        <p:nvSpPr>
          <p:cNvPr id="20" name="TextBox 19"/>
          <p:cNvSpPr txBox="1"/>
          <p:nvPr/>
        </p:nvSpPr>
        <p:spPr>
          <a:xfrm>
            <a:off x="5025198" y="1024109"/>
            <a:ext cx="703813" cy="307777"/>
          </a:xfrm>
          <a:prstGeom prst="rect">
            <a:avLst/>
          </a:prstGeom>
          <a:noFill/>
        </p:spPr>
        <p:txBody>
          <a:bodyPr wrap="none" rtlCol="0">
            <a:spAutoFit/>
          </a:bodyPr>
          <a:lstStyle/>
          <a:p>
            <a:r>
              <a:rPr lang="en-US" dirty="0" smtClean="0"/>
              <a:t>Phone</a:t>
            </a:r>
            <a:endParaRPr lang="en-US" dirty="0"/>
          </a:p>
        </p:txBody>
      </p:sp>
      <p:sp>
        <p:nvSpPr>
          <p:cNvPr id="22" name="Left Arrow 21"/>
          <p:cNvSpPr/>
          <p:nvPr/>
        </p:nvSpPr>
        <p:spPr>
          <a:xfrm rot="1273382">
            <a:off x="2184420" y="3487939"/>
            <a:ext cx="1426270" cy="288753"/>
          </a:xfrm>
          <a:prstGeom prst="leftArrow">
            <a:avLst/>
          </a:prstGeom>
          <a:solidFill>
            <a:srgbClr val="8FB4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Left Arrow 22"/>
          <p:cNvSpPr/>
          <p:nvPr/>
        </p:nvSpPr>
        <p:spPr>
          <a:xfrm rot="2486786">
            <a:off x="2719460" y="2992461"/>
            <a:ext cx="1042531" cy="249517"/>
          </a:xfrm>
          <a:prstGeom prst="leftArrow">
            <a:avLst/>
          </a:prstGeom>
          <a:solidFill>
            <a:srgbClr val="8FB4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Left Arrow 23"/>
          <p:cNvSpPr/>
          <p:nvPr/>
        </p:nvSpPr>
        <p:spPr>
          <a:xfrm rot="5400000" flipV="1">
            <a:off x="3652207" y="2709783"/>
            <a:ext cx="779586" cy="273108"/>
          </a:xfrm>
          <a:prstGeom prst="leftArrow">
            <a:avLst/>
          </a:prstGeom>
          <a:solidFill>
            <a:srgbClr val="8FB4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Left Arrow 24"/>
          <p:cNvSpPr/>
          <p:nvPr/>
        </p:nvSpPr>
        <p:spPr>
          <a:xfrm rot="7607295" flipV="1">
            <a:off x="4220363" y="2934966"/>
            <a:ext cx="1426270" cy="217223"/>
          </a:xfrm>
          <a:prstGeom prst="leftArrow">
            <a:avLst/>
          </a:prstGeom>
          <a:solidFill>
            <a:srgbClr val="8FB4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Left Arrow 25"/>
          <p:cNvSpPr/>
          <p:nvPr/>
        </p:nvSpPr>
        <p:spPr>
          <a:xfrm rot="9846940">
            <a:off x="4514629" y="3581992"/>
            <a:ext cx="1795287" cy="219941"/>
          </a:xfrm>
          <a:prstGeom prst="leftArrow">
            <a:avLst/>
          </a:prstGeom>
          <a:solidFill>
            <a:srgbClr val="8FB4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Picture 26" descr="unhappy_Doctor.jpg"/>
          <p:cNvPicPr>
            <a:picLocks noChangeAspect="1"/>
          </p:cNvPicPr>
          <p:nvPr/>
        </p:nvPicPr>
        <p:blipFill>
          <a:blip r:embed="rId10"/>
          <a:stretch>
            <a:fillRect/>
          </a:stretch>
        </p:blipFill>
        <p:spPr>
          <a:xfrm>
            <a:off x="3352287" y="3122973"/>
            <a:ext cx="1468070" cy="2082825"/>
          </a:xfrm>
          <a:prstGeom prst="rect">
            <a:avLst/>
          </a:prstGeom>
        </p:spPr>
      </p:pic>
      <p:sp>
        <p:nvSpPr>
          <p:cNvPr id="29" name="Content Placeholder 3"/>
          <p:cNvSpPr txBox="1">
            <a:spLocks/>
          </p:cNvSpPr>
          <p:nvPr/>
        </p:nvSpPr>
        <p:spPr bwMode="auto">
          <a:xfrm>
            <a:off x="579142" y="5052184"/>
            <a:ext cx="8255903" cy="14200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292100" marR="0" lvl="0" indent="-292100" algn="l" defTabSz="914400" rtl="0" eaLnBrk="1" fontAlgn="base" latinLnBrk="0" hangingPunct="1">
              <a:lnSpc>
                <a:spcPts val="2600"/>
              </a:lnSpc>
              <a:spcBef>
                <a:spcPct val="0"/>
              </a:spcBef>
              <a:spcAft>
                <a:spcPts val="800"/>
              </a:spcAft>
              <a:buClr>
                <a:srgbClr val="FDAA03"/>
              </a:buClr>
              <a:buSzPct val="120000"/>
              <a:buFont typeface="Wingdings" pitchFamily="2" charset="2"/>
              <a:buChar char="§"/>
              <a:tabLst/>
              <a:defRPr/>
            </a:pPr>
            <a:endParaRPr kumimoji="0" lang="en-US" sz="2000" b="1" i="0" u="none" strike="noStrike" kern="0" cap="none" spc="0" normalizeH="0" baseline="0" noProof="0" dirty="0" smtClean="0">
              <a:ln>
                <a:noFill/>
              </a:ln>
              <a:solidFill>
                <a:schemeClr val="tx1"/>
              </a:solidFill>
              <a:effectLst/>
              <a:uLnTx/>
              <a:uFillTx/>
              <a:latin typeface="+mn-lt"/>
              <a:ea typeface="+mn-ea"/>
              <a:cs typeface="+mn-cs"/>
            </a:endParaRPr>
          </a:p>
          <a:p>
            <a:pPr marL="292100" marR="0" lvl="1" indent="-292100" algn="l" defTabSz="914400" rtl="0" eaLnBrk="1" fontAlgn="base" latinLnBrk="0" hangingPunct="1">
              <a:lnSpc>
                <a:spcPts val="2600"/>
              </a:lnSpc>
              <a:spcBef>
                <a:spcPct val="0"/>
              </a:spcBef>
              <a:spcAft>
                <a:spcPts val="800"/>
              </a:spcAft>
              <a:buClr>
                <a:srgbClr val="FDAA03"/>
              </a:buClr>
              <a:buSzPct val="120000"/>
              <a:buFont typeface="Wingdings" pitchFamily="2" charset="2"/>
              <a:buChar char="§"/>
              <a:tabLst/>
              <a:defRPr/>
            </a:pPr>
            <a:r>
              <a:rPr lang="en-US" sz="2000" b="1" kern="0" dirty="0" smtClean="0">
                <a:latin typeface="+mn-lt"/>
              </a:rPr>
              <a:t>Has 15 minutes per patient</a:t>
            </a:r>
            <a:endParaRPr kumimoji="0" lang="en-US" sz="2000" b="1" i="0" u="none" strike="noStrike" kern="0" cap="none" spc="0" normalizeH="0" baseline="0" noProof="0" dirty="0" smtClean="0">
              <a:ln>
                <a:noFill/>
              </a:ln>
              <a:solidFill>
                <a:schemeClr val="tx1"/>
              </a:solidFill>
              <a:effectLst/>
              <a:uLnTx/>
              <a:uFillTx/>
              <a:latin typeface="+mn-lt"/>
              <a:cs typeface="+mn-cs"/>
            </a:endParaRPr>
          </a:p>
          <a:p>
            <a:pPr marL="684213" marR="0" lvl="1" indent="-227013" algn="l" defTabSz="914400" rtl="0" eaLnBrk="1" fontAlgn="base" latinLnBrk="0" hangingPunct="1">
              <a:lnSpc>
                <a:spcPts val="2400"/>
              </a:lnSpc>
              <a:spcBef>
                <a:spcPct val="0"/>
              </a:spcBef>
              <a:spcAft>
                <a:spcPts val="800"/>
              </a:spcAft>
              <a:buClr>
                <a:srgbClr val="FDAA03"/>
              </a:buClr>
              <a:buSzTx/>
              <a:buFontTx/>
              <a:buChar char="–"/>
              <a:tabLst/>
              <a:defRPr/>
            </a:pPr>
            <a:endParaRPr kumimoji="0" lang="en-US" sz="2000" b="1" i="0" u="none" strike="noStrike" kern="0" cap="none" spc="0" normalizeH="0" baseline="0" noProof="0" dirty="0">
              <a:ln>
                <a:noFill/>
              </a:ln>
              <a:solidFill>
                <a:schemeClr val="tx1"/>
              </a:solidFill>
              <a:effectLst/>
              <a:uLnTx/>
              <a:uFillTx/>
              <a:latin typeface="+mn-lt"/>
              <a:cs typeface="+mn-cs"/>
            </a:endParaRPr>
          </a:p>
        </p:txBody>
      </p:sp>
      <p:sp>
        <p:nvSpPr>
          <p:cNvPr id="30" name="Left Arrow 29"/>
          <p:cNvSpPr/>
          <p:nvPr/>
        </p:nvSpPr>
        <p:spPr>
          <a:xfrm>
            <a:off x="7078688" y="3143267"/>
            <a:ext cx="431783" cy="202099"/>
          </a:xfrm>
          <a:prstGeom prst="leftArrow">
            <a:avLst/>
          </a:prstGeom>
          <a:solidFill>
            <a:srgbClr val="8FB4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8" name="Picture 27" descr="animated_clock.gif"/>
          <p:cNvPicPr>
            <a:picLocks noChangeAspect="1"/>
          </p:cNvPicPr>
          <p:nvPr/>
        </p:nvPicPr>
        <p:blipFill>
          <a:blip r:embed="rId11"/>
          <a:stretch>
            <a:fillRect/>
          </a:stretch>
        </p:blipFill>
        <p:spPr>
          <a:xfrm>
            <a:off x="317856" y="889249"/>
            <a:ext cx="1605187" cy="11450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8" accel="50000" decel="5000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1000" fill="hold"/>
                                        <p:tgtEl>
                                          <p:spTgt spid="13"/>
                                        </p:tgtEl>
                                        <p:attrNameLst>
                                          <p:attrName>ppt_x</p:attrName>
                                        </p:attrNameLst>
                                      </p:cBhvr>
                                      <p:tavLst>
                                        <p:tav tm="0">
                                          <p:val>
                                            <p:strVal val="0-#ppt_w/2"/>
                                          </p:val>
                                        </p:tav>
                                        <p:tav tm="100000">
                                          <p:val>
                                            <p:strVal val="#ppt_x"/>
                                          </p:val>
                                        </p:tav>
                                      </p:tavLst>
                                    </p:anim>
                                    <p:anim calcmode="lin" valueType="num">
                                      <p:cBhvr additive="base">
                                        <p:cTn id="18" dur="1000" fill="hold"/>
                                        <p:tgtEl>
                                          <p:spTgt spid="13"/>
                                        </p:tgtEl>
                                        <p:attrNameLst>
                                          <p:attrName>ppt_y</p:attrName>
                                        </p:attrNameLst>
                                      </p:cBhvr>
                                      <p:tavLst>
                                        <p:tav tm="0">
                                          <p:val>
                                            <p:strVal val="#ppt_y"/>
                                          </p:val>
                                        </p:tav>
                                        <p:tav tm="100000">
                                          <p:val>
                                            <p:strVal val="#ppt_y"/>
                                          </p:val>
                                        </p:tav>
                                      </p:tavLst>
                                    </p:anim>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2" accel="50000" decel="5000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1+#ppt_w/2"/>
                                          </p:val>
                                        </p:tav>
                                        <p:tav tm="100000">
                                          <p:val>
                                            <p:strVal val="#ppt_x"/>
                                          </p:val>
                                        </p:tav>
                                      </p:tavLst>
                                    </p:anim>
                                    <p:anim calcmode="lin" valueType="num">
                                      <p:cBhvr additive="base">
                                        <p:cTn id="28" dur="1000" fill="hold"/>
                                        <p:tgtEl>
                                          <p:spTgt spid="15"/>
                                        </p:tgtEl>
                                        <p:attrNameLst>
                                          <p:attrName>ppt_y</p:attrName>
                                        </p:attrNameLst>
                                      </p:cBhvr>
                                      <p:tavLst>
                                        <p:tav tm="0">
                                          <p:val>
                                            <p:strVal val="#ppt_y"/>
                                          </p:val>
                                        </p:tav>
                                        <p:tav tm="100000">
                                          <p:val>
                                            <p:strVal val="#ppt_y"/>
                                          </p:val>
                                        </p:tav>
                                      </p:tavLst>
                                    </p:anim>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2" accel="50000" decel="5000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1000" fill="hold"/>
                                        <p:tgtEl>
                                          <p:spTgt spid="19"/>
                                        </p:tgtEl>
                                        <p:attrNameLst>
                                          <p:attrName>ppt_x</p:attrName>
                                        </p:attrNameLst>
                                      </p:cBhvr>
                                      <p:tavLst>
                                        <p:tav tm="0">
                                          <p:val>
                                            <p:strVal val="1+#ppt_w/2"/>
                                          </p:val>
                                        </p:tav>
                                        <p:tav tm="100000">
                                          <p:val>
                                            <p:strVal val="#ppt_x"/>
                                          </p:val>
                                        </p:tav>
                                      </p:tavLst>
                                    </p:anim>
                                    <p:anim calcmode="lin" valueType="num">
                                      <p:cBhvr additive="base">
                                        <p:cTn id="38" dur="1000" fill="hold"/>
                                        <p:tgtEl>
                                          <p:spTgt spid="19"/>
                                        </p:tgtEl>
                                        <p:attrNameLst>
                                          <p:attrName>ppt_y</p:attrName>
                                        </p:attrNameLst>
                                      </p:cBhvr>
                                      <p:tavLst>
                                        <p:tav tm="0">
                                          <p:val>
                                            <p:strVal val="#ppt_y"/>
                                          </p:val>
                                        </p:tav>
                                        <p:tav tm="100000">
                                          <p:val>
                                            <p:strVal val="#ppt_y"/>
                                          </p:val>
                                        </p:tav>
                                      </p:tavLst>
                                    </p:anim>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2" accel="50000" decel="5000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1000" fill="hold"/>
                                        <p:tgtEl>
                                          <p:spTgt spid="17"/>
                                        </p:tgtEl>
                                        <p:attrNameLst>
                                          <p:attrName>ppt_x</p:attrName>
                                        </p:attrNameLst>
                                      </p:cBhvr>
                                      <p:tavLst>
                                        <p:tav tm="0">
                                          <p:val>
                                            <p:strVal val="1+#ppt_w/2"/>
                                          </p:val>
                                        </p:tav>
                                        <p:tav tm="100000">
                                          <p:val>
                                            <p:strVal val="#ppt_x"/>
                                          </p:val>
                                        </p:tav>
                                      </p:tavLst>
                                    </p:anim>
                                    <p:anim calcmode="lin" valueType="num">
                                      <p:cBhvr additive="base">
                                        <p:cTn id="48" dur="1000" fill="hold"/>
                                        <p:tgtEl>
                                          <p:spTgt spid="17"/>
                                        </p:tgtEl>
                                        <p:attrNameLst>
                                          <p:attrName>ppt_y</p:attrName>
                                        </p:attrNameLst>
                                      </p:cBhvr>
                                      <p:tavLst>
                                        <p:tav tm="0">
                                          <p:val>
                                            <p:strVal val="#ppt_y"/>
                                          </p:val>
                                        </p:tav>
                                        <p:tav tm="100000">
                                          <p:val>
                                            <p:strVal val="#ppt_y"/>
                                          </p:val>
                                        </p:tav>
                                      </p:tavLst>
                                    </p:anim>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 presetClass="entr" presetSubtype="2" accel="50000" decel="50000"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 calcmode="lin" valueType="num">
                                      <p:cBhvr additive="base">
                                        <p:cTn id="57" dur="1000" fill="hold"/>
                                        <p:tgtEl>
                                          <p:spTgt spid="9"/>
                                        </p:tgtEl>
                                        <p:attrNameLst>
                                          <p:attrName>ppt_x</p:attrName>
                                        </p:attrNameLst>
                                      </p:cBhvr>
                                      <p:tavLst>
                                        <p:tav tm="0">
                                          <p:val>
                                            <p:strVal val="1+#ppt_w/2"/>
                                          </p:val>
                                        </p:tav>
                                        <p:tav tm="100000">
                                          <p:val>
                                            <p:strVal val="#ppt_x"/>
                                          </p:val>
                                        </p:tav>
                                      </p:tavLst>
                                    </p:anim>
                                    <p:anim calcmode="lin" valueType="num">
                                      <p:cBhvr additive="base">
                                        <p:cTn id="58" dur="1000" fill="hold"/>
                                        <p:tgtEl>
                                          <p:spTgt spid="9"/>
                                        </p:tgtEl>
                                        <p:attrNameLst>
                                          <p:attrName>ppt_y</p:attrName>
                                        </p:attrNameLst>
                                      </p:cBhvr>
                                      <p:tavLst>
                                        <p:tav tm="0">
                                          <p:val>
                                            <p:strVal val="#ppt_y"/>
                                          </p:val>
                                        </p:tav>
                                        <p:tav tm="100000">
                                          <p:val>
                                            <p:strVal val="#ppt_y"/>
                                          </p:val>
                                        </p:tav>
                                      </p:tavLst>
                                    </p:anim>
                                  </p:childTnLst>
                                </p:cTn>
                              </p:par>
                              <p:par>
                                <p:cTn id="59" presetID="1"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dissolve">
                                      <p:cBhvr>
                                        <p:cTn id="6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6" grpId="0"/>
      <p:bldP spid="18" grpId="0"/>
      <p:bldP spid="20" grpId="0"/>
      <p:bldP spid="22" grpId="0" animBg="1"/>
      <p:bldP spid="23" grpId="0" animBg="1"/>
      <p:bldP spid="24" grpId="0" animBg="1"/>
      <p:bldP spid="25" grpId="0" animBg="1"/>
      <p:bldP spid="26" grpId="0" animBg="1"/>
      <p:bldP spid="30" grpId="0" animBg="1"/>
    </p:bld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MedCafe</a:t>
            </a:r>
            <a:r>
              <a:rPr lang="en-US" dirty="0" smtClean="0"/>
              <a:t> Objectives</a:t>
            </a:r>
            <a:endParaRPr lang="en-US" dirty="0"/>
          </a:p>
        </p:txBody>
      </p:sp>
      <p:sp>
        <p:nvSpPr>
          <p:cNvPr id="3" name="Content Placeholder 2"/>
          <p:cNvSpPr>
            <a:spLocks noGrp="1"/>
          </p:cNvSpPr>
          <p:nvPr>
            <p:ph idx="1"/>
          </p:nvPr>
        </p:nvSpPr>
        <p:spPr>
          <a:xfrm>
            <a:off x="461977" y="1048772"/>
            <a:ext cx="8128000" cy="4951978"/>
          </a:xfrm>
        </p:spPr>
        <p:txBody>
          <a:bodyPr/>
          <a:lstStyle/>
          <a:p>
            <a:r>
              <a:rPr lang="en-US" dirty="0" smtClean="0"/>
              <a:t>Goal was to explore ways to deal with EHR frustrations</a:t>
            </a:r>
          </a:p>
          <a:p>
            <a:pPr lvl="1"/>
            <a:r>
              <a:rPr lang="en-US" dirty="0" smtClean="0"/>
              <a:t>Multiple data sources</a:t>
            </a:r>
          </a:p>
          <a:p>
            <a:pPr lvl="1"/>
            <a:r>
              <a:rPr lang="en-US" dirty="0" smtClean="0"/>
              <a:t>“one size fits all” UI</a:t>
            </a:r>
          </a:p>
          <a:p>
            <a:pPr lvl="1"/>
            <a:r>
              <a:rPr lang="en-US" dirty="0" smtClean="0"/>
              <a:t>Outside records/images</a:t>
            </a:r>
          </a:p>
          <a:p>
            <a:pPr lvl="1"/>
            <a:r>
              <a:rPr lang="en-US" dirty="0" smtClean="0"/>
              <a:t>Etc.</a:t>
            </a:r>
          </a:p>
          <a:p>
            <a:r>
              <a:rPr lang="en-US" dirty="0" smtClean="0"/>
              <a:t>We built a prototype to explore these issues</a:t>
            </a:r>
          </a:p>
          <a:p>
            <a:pPr lvl="1"/>
            <a:r>
              <a:rPr lang="en-US" dirty="0" smtClean="0"/>
              <a:t>Web based (fully web 2.0)</a:t>
            </a:r>
          </a:p>
          <a:p>
            <a:pPr lvl="1"/>
            <a:r>
              <a:rPr lang="en-US" dirty="0" smtClean="0"/>
              <a:t>Extensible architecture</a:t>
            </a:r>
          </a:p>
          <a:p>
            <a:pPr lvl="1"/>
            <a:r>
              <a:rPr lang="en-US" dirty="0" smtClean="0"/>
              <a:t>CCoD</a:t>
            </a:r>
            <a:r>
              <a:rPr lang="en-US" baseline="30000" dirty="0" smtClean="0"/>
              <a:t>1</a:t>
            </a:r>
            <a:r>
              <a:rPr lang="en-US" dirty="0" smtClean="0"/>
              <a:t> principles</a:t>
            </a:r>
          </a:p>
          <a:p>
            <a:pPr lvl="1"/>
            <a:r>
              <a:rPr lang="en-US" dirty="0" smtClean="0"/>
              <a:t>Allow for Best of Breed</a:t>
            </a:r>
            <a:endParaRPr lang="en-US" dirty="0" smtClean="0"/>
          </a:p>
          <a:p>
            <a:pPr lvl="1"/>
            <a:r>
              <a:rPr lang="en-US" dirty="0" smtClean="0"/>
              <a:t>Listened to SMEs (Dr. Donahue)</a:t>
            </a:r>
            <a:endParaRPr lang="en-US" dirty="0"/>
          </a:p>
        </p:txBody>
      </p:sp>
      <p:sp>
        <p:nvSpPr>
          <p:cNvPr id="4" name="Rectangle 3"/>
          <p:cNvSpPr/>
          <p:nvPr/>
        </p:nvSpPr>
        <p:spPr>
          <a:xfrm>
            <a:off x="5998823" y="6044816"/>
            <a:ext cx="3075511" cy="307777"/>
          </a:xfrm>
          <a:prstGeom prst="rect">
            <a:avLst/>
          </a:prstGeom>
        </p:spPr>
        <p:txBody>
          <a:bodyPr wrap="none">
            <a:spAutoFit/>
          </a:bodyPr>
          <a:lstStyle/>
          <a:p>
            <a:r>
              <a:rPr lang="en-US" baseline="30000" dirty="0" smtClean="0"/>
              <a:t>1</a:t>
            </a:r>
            <a:r>
              <a:rPr lang="en-US" dirty="0" smtClean="0"/>
              <a:t>Composable Capability on Demand</a:t>
            </a:r>
            <a:endParaRPr lang="en-US" dirty="0"/>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medCafe</a:t>
            </a:r>
            <a:r>
              <a:rPr lang="en-US" dirty="0" smtClean="0"/>
              <a:t> Interface</a:t>
            </a:r>
            <a:endParaRPr lang="en-US" dirty="0"/>
          </a:p>
        </p:txBody>
      </p:sp>
      <p:pic>
        <p:nvPicPr>
          <p:cNvPr id="4" name="Content Placeholder 3" descr="medCafe-coverflow.png"/>
          <p:cNvPicPr>
            <a:picLocks noGrp="1" noChangeAspect="1"/>
          </p:cNvPicPr>
          <p:nvPr>
            <p:ph idx="1"/>
          </p:nvPr>
        </p:nvPicPr>
        <p:blipFill>
          <a:blip r:embed="rId3" cstate="print"/>
          <a:stretch>
            <a:fillRect/>
          </a:stretch>
        </p:blipFill>
        <p:spPr>
          <a:xfrm>
            <a:off x="785458" y="1022350"/>
            <a:ext cx="7556879" cy="5219700"/>
          </a:xfrm>
          <a:ln w="25400">
            <a:solidFill>
              <a:schemeClr val="tx2">
                <a:lumMod val="20000"/>
                <a:lumOff val="80000"/>
              </a:schemeClr>
            </a:solidFill>
            <a:rou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Small </a:t>
            </a:r>
            <a:r>
              <a:rPr lang="en-US" dirty="0" smtClean="0"/>
              <a:t>Pieces (</a:t>
            </a:r>
            <a:r>
              <a:rPr lang="en-US" dirty="0" smtClean="0"/>
              <a:t>Components)</a:t>
            </a:r>
            <a:endParaRPr lang="en-US" dirty="0"/>
          </a:p>
        </p:txBody>
      </p:sp>
      <p:sp>
        <p:nvSpPr>
          <p:cNvPr id="3" name="Content Placeholder 2"/>
          <p:cNvSpPr>
            <a:spLocks noGrp="1"/>
          </p:cNvSpPr>
          <p:nvPr>
            <p:ph idx="1"/>
          </p:nvPr>
        </p:nvSpPr>
        <p:spPr>
          <a:xfrm>
            <a:off x="203200" y="1947862"/>
            <a:ext cx="8128000" cy="4643438"/>
          </a:xfrm>
        </p:spPr>
        <p:txBody>
          <a:bodyPr/>
          <a:lstStyle/>
          <a:p>
            <a:r>
              <a:rPr lang="en-US" dirty="0" smtClean="0"/>
              <a:t>Independent framework and many small, independent pieces</a:t>
            </a:r>
          </a:p>
          <a:p>
            <a:r>
              <a:rPr lang="en-US" dirty="0" smtClean="0"/>
              <a:t>Allows use of “Best of Breed” components</a:t>
            </a:r>
          </a:p>
          <a:p>
            <a:pPr lvl="1"/>
            <a:r>
              <a:rPr lang="en-US" dirty="0" smtClean="0"/>
              <a:t>Prevents vendor lock-in</a:t>
            </a:r>
          </a:p>
          <a:p>
            <a:pPr lvl="1"/>
            <a:r>
              <a:rPr lang="en-US" dirty="0" smtClean="0"/>
              <a:t>Can replace part of the UI if it is insufficient or a better one appears</a:t>
            </a:r>
          </a:p>
          <a:p>
            <a:r>
              <a:rPr lang="en-US" dirty="0" smtClean="0"/>
              <a:t>Easy to specialize</a:t>
            </a:r>
          </a:p>
          <a:p>
            <a:pPr lvl="1"/>
            <a:r>
              <a:rPr lang="en-US" dirty="0" smtClean="0"/>
              <a:t>Purchase only what you need to cater to specialty</a:t>
            </a:r>
          </a:p>
          <a:p>
            <a:r>
              <a:rPr lang="en-US" dirty="0" smtClean="0"/>
              <a:t>Smooth transition</a:t>
            </a:r>
          </a:p>
          <a:p>
            <a:pPr lvl="1"/>
            <a:r>
              <a:rPr lang="en-US" dirty="0" smtClean="0"/>
              <a:t>Can start small and add capability over time</a:t>
            </a:r>
            <a:endParaRPr lang="en-US" dirty="0"/>
          </a:p>
        </p:txBody>
      </p:sp>
      <p:pic>
        <p:nvPicPr>
          <p:cNvPr id="4" name="Picture 3" descr="legos.jpg"/>
          <p:cNvPicPr>
            <a:picLocks noChangeAspect="1"/>
          </p:cNvPicPr>
          <p:nvPr/>
        </p:nvPicPr>
        <p:blipFill>
          <a:blip r:embed="rId2"/>
          <a:stretch>
            <a:fillRect/>
          </a:stretch>
        </p:blipFill>
        <p:spPr>
          <a:xfrm>
            <a:off x="3644900" y="939800"/>
            <a:ext cx="952500" cy="9525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Defined Interface</a:t>
            </a:r>
            <a:endParaRPr lang="en-US" dirty="0"/>
          </a:p>
        </p:txBody>
      </p:sp>
      <p:sp>
        <p:nvSpPr>
          <p:cNvPr id="3" name="Content Placeholder 2"/>
          <p:cNvSpPr>
            <a:spLocks noGrp="1"/>
          </p:cNvSpPr>
          <p:nvPr>
            <p:ph idx="1"/>
          </p:nvPr>
        </p:nvSpPr>
        <p:spPr>
          <a:xfrm>
            <a:off x="461977" y="1993900"/>
            <a:ext cx="8128000" cy="4006850"/>
          </a:xfrm>
        </p:spPr>
        <p:txBody>
          <a:bodyPr/>
          <a:lstStyle/>
          <a:p>
            <a:r>
              <a:rPr lang="en-US" dirty="0" smtClean="0"/>
              <a:t>Default views (templates)</a:t>
            </a:r>
          </a:p>
          <a:p>
            <a:pPr lvl="1"/>
            <a:r>
              <a:rPr lang="en-US" dirty="0" smtClean="0"/>
              <a:t>Start with default collection of components</a:t>
            </a:r>
          </a:p>
          <a:p>
            <a:pPr lvl="1"/>
            <a:r>
              <a:rPr lang="en-US" dirty="0" smtClean="0"/>
              <a:t>Good for those who don’t want to </a:t>
            </a:r>
            <a:r>
              <a:rPr lang="en-US" dirty="0" smtClean="0"/>
              <a:t>customize</a:t>
            </a:r>
          </a:p>
          <a:p>
            <a:r>
              <a:rPr lang="en-US" dirty="0" smtClean="0"/>
              <a:t>Clinician defined views</a:t>
            </a:r>
          </a:p>
          <a:p>
            <a:pPr lvl="1"/>
            <a:r>
              <a:rPr lang="en-US" dirty="0" smtClean="0"/>
              <a:t>Some specialists, advanced users wish to customize their view for their patients</a:t>
            </a:r>
          </a:p>
          <a:p>
            <a:r>
              <a:rPr lang="en-US" dirty="0" smtClean="0"/>
              <a:t>Per patient views</a:t>
            </a:r>
          </a:p>
          <a:p>
            <a:pPr lvl="1"/>
            <a:r>
              <a:rPr lang="en-US" dirty="0" smtClean="0"/>
              <a:t>Some patients are not “fit the mold”</a:t>
            </a:r>
          </a:p>
          <a:p>
            <a:pPr lvl="1"/>
            <a:r>
              <a:rPr lang="en-US" dirty="0" smtClean="0"/>
              <a:t>Modify a view for specific patient and save it</a:t>
            </a:r>
          </a:p>
          <a:p>
            <a:pPr lvl="2"/>
            <a:r>
              <a:rPr lang="en-US" dirty="0" smtClean="0"/>
              <a:t>Speeds re-engagement with a patient</a:t>
            </a:r>
            <a:endParaRPr lang="en-US" dirty="0"/>
          </a:p>
        </p:txBody>
      </p:sp>
      <p:pic>
        <p:nvPicPr>
          <p:cNvPr id="4" name="Picture 3" descr="puzzle.jpg"/>
          <p:cNvPicPr>
            <a:picLocks noChangeAspect="1"/>
          </p:cNvPicPr>
          <p:nvPr/>
        </p:nvPicPr>
        <p:blipFill>
          <a:blip r:embed="rId3"/>
          <a:stretch>
            <a:fillRect/>
          </a:stretch>
        </p:blipFill>
        <p:spPr>
          <a:xfrm>
            <a:off x="4432300" y="977900"/>
            <a:ext cx="1447800" cy="1158240"/>
          </a:xfrm>
          <a:prstGeom prst="rect">
            <a:avLst/>
          </a:prstGeom>
        </p:spPr>
      </p:pic>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FY09-Innovation Exchange Template">
  <a:themeElements>
    <a:clrScheme name="">
      <a:dk1>
        <a:srgbClr val="000000"/>
      </a:dk1>
      <a:lt1>
        <a:srgbClr val="FFFFFF"/>
      </a:lt1>
      <a:dk2>
        <a:srgbClr val="003399"/>
      </a:dk2>
      <a:lt2>
        <a:srgbClr val="808080"/>
      </a:lt2>
      <a:accent1>
        <a:srgbClr val="FFCC99"/>
      </a:accent1>
      <a:accent2>
        <a:srgbClr val="FF9999"/>
      </a:accent2>
      <a:accent3>
        <a:srgbClr val="FFFFFF"/>
      </a:accent3>
      <a:accent4>
        <a:srgbClr val="000000"/>
      </a:accent4>
      <a:accent5>
        <a:srgbClr val="FFE2CA"/>
      </a:accent5>
      <a:accent6>
        <a:srgbClr val="E78A8A"/>
      </a:accent6>
      <a:hlink>
        <a:srgbClr val="0000FF"/>
      </a:hlink>
      <a:folHlink>
        <a:srgbClr val="990099"/>
      </a:folHlink>
    </a:clrScheme>
    <a:fontScheme name="mitrebriefing">
      <a:majorFont>
        <a:latin typeface="Times New Roman"/>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mitrebriefing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itrebriefing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itrebriefing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itrebriefing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itrebriefing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itrebriefing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itrebriefing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mitrebriefing 8">
        <a:dk1>
          <a:srgbClr val="000000"/>
        </a:dk1>
        <a:lt1>
          <a:srgbClr val="FFFFFF"/>
        </a:lt1>
        <a:dk2>
          <a:srgbClr val="000000"/>
        </a:dk2>
        <a:lt2>
          <a:srgbClr val="808080"/>
        </a:lt2>
        <a:accent1>
          <a:srgbClr val="FFFFCC"/>
        </a:accent1>
        <a:accent2>
          <a:srgbClr val="99CCFF"/>
        </a:accent2>
        <a:accent3>
          <a:srgbClr val="FFFFFF"/>
        </a:accent3>
        <a:accent4>
          <a:srgbClr val="000000"/>
        </a:accent4>
        <a:accent5>
          <a:srgbClr val="FFFFE2"/>
        </a:accent5>
        <a:accent6>
          <a:srgbClr val="8AB9E7"/>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713DD9711544946841A23B89141255B" ma:contentTypeVersion="1" ma:contentTypeDescription="Create a new document." ma:contentTypeScope="" ma:versionID="f67bcd009e5e5a4952761f738fc132fb">
  <xsd:schema xmlns:xsd="http://www.w3.org/2001/XMLSchema" xmlns:p="http://schemas.microsoft.com/office/2006/metadata/properties" targetNamespace="http://schemas.microsoft.com/office/2006/metadata/properties" ma:root="true" ma:fieldsID="9ee5d9bea7252240efa7c092798c568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4D5A3B63-6DF8-4BC7-826C-7378027341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6DC28D5D-BF16-4573-BE6D-5232C71F8979}">
  <ds:schemaRefs>
    <ds:schemaRef ds:uri="http://schemas.microsoft.com/sharepoint/v3/contenttype/forms"/>
  </ds:schemaRefs>
</ds:datastoreItem>
</file>

<file path=customXml/itemProps3.xml><?xml version="1.0" encoding="utf-8"?>
<ds:datastoreItem xmlns:ds="http://schemas.openxmlformats.org/officeDocument/2006/customXml" ds:itemID="{333286BB-0BF7-46A9-B697-41382FE97F59}">
  <ds:schemaRef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FY09-Innovation Exchange Template</Template>
  <TotalTime>25960</TotalTime>
  <Words>2546</Words>
  <Application>Microsoft Macintosh PowerPoint</Application>
  <PresentationFormat>On-screen Show (4:3)</PresentationFormat>
  <Paragraphs>416</Paragraphs>
  <Slides>34</Slides>
  <Notes>20</Notes>
  <HiddenSlides>0</HiddenSlides>
  <MMClips>0</MMClips>
  <ScaleCrop>false</ScaleCrop>
  <HeadingPairs>
    <vt:vector size="4" baseType="variant">
      <vt:variant>
        <vt:lpstr>Design Template</vt:lpstr>
      </vt:variant>
      <vt:variant>
        <vt:i4>1</vt:i4>
      </vt:variant>
      <vt:variant>
        <vt:lpstr>Slide Titles</vt:lpstr>
      </vt:variant>
      <vt:variant>
        <vt:i4>34</vt:i4>
      </vt:variant>
    </vt:vector>
  </HeadingPairs>
  <TitlesOfParts>
    <vt:vector size="35" baseType="lpstr">
      <vt:lpstr>FY09-Innovation Exchange Template</vt:lpstr>
      <vt:lpstr>medCafe Brown Bag</vt:lpstr>
      <vt:lpstr>MedCafe People</vt:lpstr>
      <vt:lpstr>Overview</vt:lpstr>
      <vt:lpstr>MedCafe : Why Did We Do It?</vt:lpstr>
      <vt:lpstr>VA: The Current Workflow</vt:lpstr>
      <vt:lpstr>MedCafe Objectives</vt:lpstr>
      <vt:lpstr>medCafe Interface</vt:lpstr>
      <vt:lpstr>Small Pieces (Components)</vt:lpstr>
      <vt:lpstr>User Defined Interface</vt:lpstr>
      <vt:lpstr>Consistent Access to Data</vt:lpstr>
      <vt:lpstr>medCafe Interface</vt:lpstr>
      <vt:lpstr>MedCafe: How Did We Do It?</vt:lpstr>
      <vt:lpstr>medCafe Architecture</vt:lpstr>
      <vt:lpstr>Health-data Server Architecture</vt:lpstr>
      <vt:lpstr>Converting Data to GUI</vt:lpstr>
      <vt:lpstr>Adding a New  Component </vt:lpstr>
      <vt:lpstr>Customizing Components</vt:lpstr>
      <vt:lpstr>MedCafe: What Did We Do?</vt:lpstr>
      <vt:lpstr>SME Wish List for Functionality   </vt:lpstr>
      <vt:lpstr>Project Development Milestones  </vt:lpstr>
      <vt:lpstr>MedCafe Components</vt:lpstr>
      <vt:lpstr>MedCafe Future Plans </vt:lpstr>
      <vt:lpstr>Not Covered </vt:lpstr>
      <vt:lpstr>EHR: The Way Forward?</vt:lpstr>
      <vt:lpstr>MedCafe : Why What We Did Matters!</vt:lpstr>
      <vt:lpstr>New Delivery Platforms</vt:lpstr>
      <vt:lpstr>Demo</vt:lpstr>
      <vt:lpstr>Slide 28</vt:lpstr>
      <vt:lpstr>medCafe &amp; ESP+DRA</vt:lpstr>
      <vt:lpstr>Possible Additional Components</vt:lpstr>
      <vt:lpstr>Collaborations </vt:lpstr>
      <vt:lpstr>SME Background</vt:lpstr>
      <vt:lpstr>Open Source </vt:lpstr>
      <vt:lpstr>MedCafe Architecture </vt:lpstr>
    </vt:vector>
  </TitlesOfParts>
  <Company>The MITRE Corporation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Military Medical Record Composition</dc:title>
  <dc:creator>Gail Hamilton</dc:creator>
  <cp:lastModifiedBy>Gail Hamilton</cp:lastModifiedBy>
  <cp:revision>722</cp:revision>
  <cp:lastPrinted>2009-05-27T19:58:48Z</cp:lastPrinted>
  <dcterms:created xsi:type="dcterms:W3CDTF">2010-10-22T18:49:35Z</dcterms:created>
  <dcterms:modified xsi:type="dcterms:W3CDTF">2010-10-27T17:56:44Z</dcterms:modified>
  <cp:contentType>Document</cp:contentTyp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35687363</vt:i4>
  </property>
  <property fmtid="{D5CDD505-2E9C-101B-9397-08002B2CF9AE}" pid="3" name="_NewReviewCycle">
    <vt:lpwstr/>
  </property>
  <property fmtid="{D5CDD505-2E9C-101B-9397-08002B2CF9AE}" pid="4" name="_EmailSubject">
    <vt:lpwstr>MIP communication/briefing template</vt:lpwstr>
  </property>
  <property fmtid="{D5CDD505-2E9C-101B-9397-08002B2CF9AE}" pid="5" name="_AuthorEmail">
    <vt:lpwstr>wswirnoff@mitre.org</vt:lpwstr>
  </property>
  <property fmtid="{D5CDD505-2E9C-101B-9397-08002B2CF9AE}" pid="6" name="_AuthorEmailDisplayName">
    <vt:lpwstr>Swirnoff, Wendy J.</vt:lpwstr>
  </property>
  <property fmtid="{D5CDD505-2E9C-101B-9397-08002B2CF9AE}" pid="7" name="_PreviousAdHocReviewCycleID">
    <vt:i4>-1803002956</vt:i4>
  </property>
  <property fmtid="{D5CDD505-2E9C-101B-9397-08002B2CF9AE}" pid="8" name="ContentTypeId">
    <vt:lpwstr>0x010100B713DD9711544946841A23B89141255B</vt:lpwstr>
  </property>
  <property fmtid="{D5CDD505-2E9C-101B-9397-08002B2CF9AE}" pid="9" name="MITRE Sensitivity">
    <vt:lpwstr>Internal MITRE Information</vt:lpwstr>
  </property>
  <property fmtid="{D5CDD505-2E9C-101B-9397-08002B2CF9AE}" pid="10" name="Release Statement">
    <vt:lpwstr>For Internal MITRE Use</vt:lpwstr>
  </property>
</Properties>
</file>